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3.xml" ContentType="application/vnd.openxmlformats-officedocument.presentationml.comments+xml"/>
  <Override PartName="/ppt/notesSlides/notesSlide5.xml" ContentType="application/vnd.openxmlformats-officedocument.presentationml.notesSlide+xml"/>
  <Override PartName="/ppt/comments/comment4.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5.xml" ContentType="application/vnd.openxmlformats-officedocument.presentationml.comments+xml"/>
  <Override PartName="/ppt/notesSlides/notesSlide8.xml" ContentType="application/vnd.openxmlformats-officedocument.presentationml.notesSlide+xml"/>
  <Override PartName="/ppt/comments/comment6.xml" ContentType="application/vnd.openxmlformats-officedocument.presentationml.comments+xml"/>
  <Override PartName="/ppt/notesSlides/notesSlide9.xml" ContentType="application/vnd.openxmlformats-officedocument.presentationml.notesSlide+xml"/>
  <Override PartName="/ppt/comments/comment7.xml" ContentType="application/vnd.openxmlformats-officedocument.presentationml.comments+xml"/>
  <Override PartName="/ppt/notesSlides/notesSlide10.xml" ContentType="application/vnd.openxmlformats-officedocument.presentationml.notesSlide+xml"/>
  <Override PartName="/ppt/comments/comment8.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9.xml" ContentType="application/vnd.openxmlformats-officedocument.presentationml.comments+xml"/>
  <Override PartName="/ppt/notesSlides/notesSlide13.xml" ContentType="application/vnd.openxmlformats-officedocument.presentationml.notesSlide+xml"/>
  <Override PartName="/ppt/comments/comment10.xml" ContentType="application/vnd.openxmlformats-officedocument.presentationml.comments+xml"/>
  <Override PartName="/ppt/notesSlides/notesSlide14.xml" ContentType="application/vnd.openxmlformats-officedocument.presentationml.notesSlide+xml"/>
  <Override PartName="/ppt/comments/comment11.xml" ContentType="application/vnd.openxmlformats-officedocument.presentationml.comments+xml"/>
  <Override PartName="/ppt/notesSlides/notesSlide15.xml" ContentType="application/vnd.openxmlformats-officedocument.presentationml.notesSlide+xml"/>
  <Override PartName="/ppt/comments/comment12.xml" ContentType="application/vnd.openxmlformats-officedocument.presentationml.comments+xml"/>
  <Override PartName="/ppt/notesSlides/notesSlide16.xml" ContentType="application/vnd.openxmlformats-officedocument.presentationml.notesSlide+xml"/>
  <Override PartName="/ppt/comments/comment13.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14.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15.xml" ContentType="application/vnd.openxmlformats-officedocument.presentationml.comments+xml"/>
  <Override PartName="/ppt/notesSlides/notesSlide24.xml" ContentType="application/vnd.openxmlformats-officedocument.presentationml.notesSlide+xml"/>
  <Override PartName="/ppt/comments/comment16.xml" ContentType="application/vnd.openxmlformats-officedocument.presentationml.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comment17.xml" ContentType="application/vnd.openxmlformats-officedocument.presentationml.comments+xml"/>
  <Override PartName="/ppt/notesSlides/notesSlide27.xml" ContentType="application/vnd.openxmlformats-officedocument.presentationml.notesSlide+xml"/>
  <Override PartName="/ppt/comments/comment18.xml" ContentType="application/vnd.openxmlformats-officedocument.presentationml.comments+xml"/>
  <Override PartName="/ppt/notesSlides/notesSlide28.xml" ContentType="application/vnd.openxmlformats-officedocument.presentationml.notesSlide+xml"/>
  <Override PartName="/ppt/comments/comment19.xml" ContentType="application/vnd.openxmlformats-officedocument.presentationml.comments+xml"/>
  <Override PartName="/ppt/comments/comment20.xml" ContentType="application/vnd.openxmlformats-officedocument.presentationml.comments+xml"/>
  <Override PartName="/ppt/comments/comment21.xml" ContentType="application/vnd.openxmlformats-officedocument.presentationml.comments+xml"/>
  <Override PartName="/ppt/notesSlides/notesSlide29.xml" ContentType="application/vnd.openxmlformats-officedocument.presentationml.notesSlide+xml"/>
  <Override PartName="/ppt/comments/comment22.xml" ContentType="application/vnd.openxmlformats-officedocument.presentationml.comments+xml"/>
  <Override PartName="/ppt/notesSlides/notesSlide30.xml" ContentType="application/vnd.openxmlformats-officedocument.presentationml.notesSlide+xml"/>
  <Override PartName="/ppt/comments/comment23.xml" ContentType="application/vnd.openxmlformats-officedocument.presentationml.comments+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comments/comment24.xml" ContentType="application/vnd.openxmlformats-officedocument.presentationml.comments+xml"/>
  <Override PartName="/ppt/notesSlides/notesSlide33.xml" ContentType="application/vnd.openxmlformats-officedocument.presentationml.notesSlide+xml"/>
  <Override PartName="/ppt/comments/comment25.xml" ContentType="application/vnd.openxmlformats-officedocument.presentationml.comments+xml"/>
  <Override PartName="/ppt/notesSlides/notesSlide34.xml" ContentType="application/vnd.openxmlformats-officedocument.presentationml.notesSlide+xml"/>
  <Override PartName="/ppt/comments/comment26.xml" ContentType="application/vnd.openxmlformats-officedocument.presentationml.comment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omments/comment27.xml" ContentType="application/vnd.openxmlformats-officedocument.presentationml.comments+xml"/>
  <Override PartName="/ppt/notesSlides/notesSlide37.xml" ContentType="application/vnd.openxmlformats-officedocument.presentationml.notesSlide+xml"/>
  <Override PartName="/ppt/comments/comment28.xml" ContentType="application/vnd.openxmlformats-officedocument.presentationml.comments+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56" r:id="rId2"/>
  </p:sldMasterIdLst>
  <p:notesMasterIdLst>
    <p:notesMasterId r:id="rId47"/>
  </p:notesMasterIdLst>
  <p:handoutMasterIdLst>
    <p:handoutMasterId r:id="rId48"/>
  </p:handoutMasterIdLst>
  <p:sldIdLst>
    <p:sldId id="288" r:id="rId3"/>
    <p:sldId id="330" r:id="rId4"/>
    <p:sldId id="359" r:id="rId5"/>
    <p:sldId id="311" r:id="rId6"/>
    <p:sldId id="284" r:id="rId7"/>
    <p:sldId id="340" r:id="rId8"/>
    <p:sldId id="369" r:id="rId9"/>
    <p:sldId id="292" r:id="rId10"/>
    <p:sldId id="356" r:id="rId11"/>
    <p:sldId id="277" r:id="rId12"/>
    <p:sldId id="307" r:id="rId13"/>
    <p:sldId id="309" r:id="rId14"/>
    <p:sldId id="294" r:id="rId15"/>
    <p:sldId id="312" r:id="rId16"/>
    <p:sldId id="310" r:id="rId17"/>
    <p:sldId id="303" r:id="rId18"/>
    <p:sldId id="341" r:id="rId19"/>
    <p:sldId id="342" r:id="rId20"/>
    <p:sldId id="343" r:id="rId21"/>
    <p:sldId id="289" r:id="rId22"/>
    <p:sldId id="305" r:id="rId23"/>
    <p:sldId id="306" r:id="rId24"/>
    <p:sldId id="313" r:id="rId25"/>
    <p:sldId id="368" r:id="rId26"/>
    <p:sldId id="346" r:id="rId27"/>
    <p:sldId id="347" r:id="rId28"/>
    <p:sldId id="348" r:id="rId29"/>
    <p:sldId id="352" r:id="rId30"/>
    <p:sldId id="353" r:id="rId31"/>
    <p:sldId id="350" r:id="rId32"/>
    <p:sldId id="355" r:id="rId33"/>
    <p:sldId id="354" r:id="rId34"/>
    <p:sldId id="361" r:id="rId35"/>
    <p:sldId id="314" r:id="rId36"/>
    <p:sldId id="334" r:id="rId37"/>
    <p:sldId id="316" r:id="rId38"/>
    <p:sldId id="365" r:id="rId39"/>
    <p:sldId id="366" r:id="rId40"/>
    <p:sldId id="363" r:id="rId41"/>
    <p:sldId id="285" r:id="rId42"/>
    <p:sldId id="370" r:id="rId43"/>
    <p:sldId id="331" r:id="rId44"/>
    <p:sldId id="364" r:id="rId45"/>
    <p:sldId id="332" r:id="rId46"/>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ttisha, Elliott" initials="AE" lastIdx="39" clrIdx="0">
    <p:extLst/>
  </p:cmAuthor>
  <p:cmAuthor id="2" name="Evilia Jankowski" initials="EJ" lastIdx="28"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4" autoAdjust="0"/>
    <p:restoredTop sz="67385" autoAdjust="0"/>
  </p:normalViewPr>
  <p:slideViewPr>
    <p:cSldViewPr>
      <p:cViewPr varScale="1">
        <p:scale>
          <a:sx n="53" d="100"/>
          <a:sy n="53" d="100"/>
        </p:scale>
        <p:origin x="960"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9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0-05T09:19:22.373" idx="9">
    <p:pos x="10" y="10"/>
    <p:text>I removed the second slide</p:text>
    <p:extLst>
      <p:ext uri="{C676402C-5697-4E1C-873F-D02D1690AC5C}">
        <p15:threadingInfo xmlns:p15="http://schemas.microsoft.com/office/powerpoint/2012/main" timeZoneBias="24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5-10-05T09:40:25.289" idx="13">
    <p:pos x="10" y="10"/>
    <p:text>Consider including  how school nurses receive their support; education dollars.</p:text>
    <p:extLst>
      <p:ext uri="{C676402C-5697-4E1C-873F-D02D1690AC5C}">
        <p15:threadingInfo xmlns:p15="http://schemas.microsoft.com/office/powerpoint/2012/main" timeZoneBias="240"/>
      </p:ext>
    </p:extLst>
  </p:cm>
  <p:cm authorId="1" dt="2015-10-09T16:23:21.447" idx="35">
    <p:pos x="10" y="106"/>
    <p:text>Any thoughts on this?</p:text>
    <p:extLst>
      <p:ext uri="{C676402C-5697-4E1C-873F-D02D1690AC5C}">
        <p15:threadingInfo xmlns:p15="http://schemas.microsoft.com/office/powerpoint/2012/main" timeZoneBias="240">
          <p15:parentCm authorId="1" idx="13"/>
        </p15:threadingInfo>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5-10-05T09:48:56.475" idx="14">
    <p:pos x="650" y="3010"/>
    <p:text>I adjusted the title on this slide. I also moved part of it to the next slide.  Feel free to revert to original.</p:text>
    <p:extLst>
      <p:ext uri="{C676402C-5697-4E1C-873F-D02D1690AC5C}">
        <p15:threadingInfo xmlns:p15="http://schemas.microsoft.com/office/powerpoint/2012/main" timeZoneBias="240"/>
      </p:ext>
    </p:extLst>
  </p:cm>
  <p:cm authorId="2" dt="2015-10-06T20:39:37.477" idx="9">
    <p:pos x="650" y="3106"/>
    <p:text>Moved verbiage to notes and left bullet points</p:text>
    <p:extLst>
      <p:ext uri="{C676402C-5697-4E1C-873F-D02D1690AC5C}">
        <p15:threadingInfo xmlns:p15="http://schemas.microsoft.com/office/powerpoint/2012/main" timeZoneBias="240">
          <p15:parentCm authorId="1" idx="14"/>
        </p15:threadingInfo>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5-10-05T09:50:35.332" idx="15">
    <p:pos x="10" y="10"/>
    <p:text>I added this and the next 2 slides. Feel free to adjust.</p:text>
    <p:extLst>
      <p:ext uri="{C676402C-5697-4E1C-873F-D02D1690AC5C}">
        <p15:threadingInfo xmlns:p15="http://schemas.microsoft.com/office/powerpoint/2012/main" timeZoneBias="240"/>
      </p:ext>
    </p:extLst>
  </p:cm>
  <p:cm authorId="2" dt="2015-10-06T20:39:57.084" idx="10">
    <p:pos x="10" y="106"/>
    <p:text>like</p:text>
    <p:extLst>
      <p:ext uri="{C676402C-5697-4E1C-873F-D02D1690AC5C}">
        <p15:threadingInfo xmlns:p15="http://schemas.microsoft.com/office/powerpoint/2012/main" timeZoneBias="240">
          <p15:parentCm authorId="1" idx="15"/>
        </p15:threadingInfo>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15-10-05T09:50:49.278" idx="16">
    <p:pos x="10" y="10"/>
    <p:text>I added this slide</p:text>
    <p:extLst>
      <p:ext uri="{C676402C-5697-4E1C-873F-D02D1690AC5C}">
        <p15:threadingInfo xmlns:p15="http://schemas.microsoft.com/office/powerpoint/2012/main" timeZoneBias="240"/>
      </p:ext>
    </p:extLst>
  </p:cm>
  <p:cm authorId="2" dt="2015-10-06T20:40:30.461" idx="11">
    <p:pos x="10" y="106"/>
    <p:text>Like</p:text>
    <p:extLst>
      <p:ext uri="{C676402C-5697-4E1C-873F-D02D1690AC5C}">
        <p15:threadingInfo xmlns:p15="http://schemas.microsoft.com/office/powerpoint/2012/main" timeZoneBias="240">
          <p15:parentCm authorId="1" idx="16"/>
        </p15:threadingInfo>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15-10-05T09:56:01.887" idx="17">
    <p:pos x="10" y="10"/>
    <p:text>I converted this slide to normal text so that it would fit the slide. Feel free to revert. May want to include the source for this information.</p:text>
    <p:extLst>
      <p:ext uri="{C676402C-5697-4E1C-873F-D02D1690AC5C}">
        <p15:threadingInfo xmlns:p15="http://schemas.microsoft.com/office/powerpoint/2012/main" timeZoneBias="24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1" dt="2015-10-05T10:01:19.941" idx="19">
    <p:pos x="10" y="10"/>
    <p:text>I adjusted the first slide</p:text>
    <p:extLst>
      <p:ext uri="{C676402C-5697-4E1C-873F-D02D1690AC5C}">
        <p15:threadingInfo xmlns:p15="http://schemas.microsoft.com/office/powerpoint/2012/main" timeZoneBias="240"/>
      </p:ext>
    </p:extLst>
  </p:cm>
  <p:cm authorId="2" dt="2015-10-06T20:45:06.763" idx="13">
    <p:pos x="10" y="106"/>
    <p:text>like</p:text>
    <p:extLst>
      <p:ext uri="{C676402C-5697-4E1C-873F-D02D1690AC5C}">
        <p15:threadingInfo xmlns:p15="http://schemas.microsoft.com/office/powerpoint/2012/main" timeZoneBias="240">
          <p15:parentCm authorId="1" idx="19"/>
        </p15:threadingInfo>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1" dt="2015-10-05T10:03:10.280" idx="20">
    <p:pos x="10" y="10"/>
    <p:text>I added this slide. Just a draft. Still need to work in connection to CAHC program and also add info on SCHA-MI</p:text>
    <p:extLst>
      <p:ext uri="{C676402C-5697-4E1C-873F-D02D1690AC5C}">
        <p15:threadingInfo xmlns:p15="http://schemas.microsoft.com/office/powerpoint/2012/main" timeZoneBias="240"/>
      </p:ext>
    </p:extLst>
  </p:cm>
  <p:cm authorId="2" dt="2015-10-06T20:46:23.916" idx="14">
    <p:pos x="10" y="106"/>
    <p:text>like esp the attention on matching funds</p:text>
    <p:extLst>
      <p:ext uri="{C676402C-5697-4E1C-873F-D02D1690AC5C}">
        <p15:threadingInfo xmlns:p15="http://schemas.microsoft.com/office/powerpoint/2012/main" timeZoneBias="240">
          <p15:parentCm authorId="1" idx="20"/>
        </p15:threadingInfo>
      </p:ext>
    </p:extLst>
  </p:cm>
</p:cmLst>
</file>

<file path=ppt/comments/comment17.xml><?xml version="1.0" encoding="utf-8"?>
<p:cmLst xmlns:a="http://schemas.openxmlformats.org/drawingml/2006/main" xmlns:r="http://schemas.openxmlformats.org/officeDocument/2006/relationships" xmlns:p="http://schemas.openxmlformats.org/presentationml/2006/main">
  <p:cm authorId="1" dt="2015-10-05T10:05:38.012" idx="22">
    <p:pos x="10" y="10"/>
    <p:text>I added this slide</p:text>
    <p:extLst>
      <p:ext uri="{C676402C-5697-4E1C-873F-D02D1690AC5C}">
        <p15:threadingInfo xmlns:p15="http://schemas.microsoft.com/office/powerpoint/2012/main" timeZoneBias="240"/>
      </p:ext>
    </p:extLst>
  </p:cm>
  <p:cm authorId="2" dt="2015-10-06T20:48:14.391" idx="16">
    <p:pos x="10" y="106"/>
    <p:text>like</p:text>
    <p:extLst>
      <p:ext uri="{C676402C-5697-4E1C-873F-D02D1690AC5C}">
        <p15:threadingInfo xmlns:p15="http://schemas.microsoft.com/office/powerpoint/2012/main" timeZoneBias="240">
          <p15:parentCm authorId="1" idx="22"/>
        </p15:threadingInfo>
      </p:ext>
    </p:extLst>
  </p:cm>
</p:cmLst>
</file>

<file path=ppt/comments/comment18.xml><?xml version="1.0" encoding="utf-8"?>
<p:cmLst xmlns:a="http://schemas.openxmlformats.org/drawingml/2006/main" xmlns:r="http://schemas.openxmlformats.org/officeDocument/2006/relationships" xmlns:p="http://schemas.openxmlformats.org/presentationml/2006/main">
  <p:cm authorId="1" dt="2015-10-05T10:07:19.241" idx="23">
    <p:pos x="1356" y="297"/>
    <p:text>I added this slide</p:text>
    <p:extLst>
      <p:ext uri="{C676402C-5697-4E1C-873F-D02D1690AC5C}">
        <p15:threadingInfo xmlns:p15="http://schemas.microsoft.com/office/powerpoint/2012/main" timeZoneBias="240"/>
      </p:ext>
    </p:extLst>
  </p:cm>
  <p:cm authorId="2" dt="2015-10-06T20:48:28.233" idx="17">
    <p:pos x="1356" y="393"/>
    <p:text>like</p:text>
    <p:extLst>
      <p:ext uri="{C676402C-5697-4E1C-873F-D02D1690AC5C}">
        <p15:threadingInfo xmlns:p15="http://schemas.microsoft.com/office/powerpoint/2012/main" timeZoneBias="240">
          <p15:parentCm authorId="1" idx="23"/>
        </p15:threadingInfo>
      </p:ext>
    </p:extLst>
  </p:cm>
</p:cmLst>
</file>

<file path=ppt/comments/comment19.xml><?xml version="1.0" encoding="utf-8"?>
<p:cmLst xmlns:a="http://schemas.openxmlformats.org/drawingml/2006/main" xmlns:r="http://schemas.openxmlformats.org/officeDocument/2006/relationships" xmlns:p="http://schemas.openxmlformats.org/presentationml/2006/main">
  <p:cm authorId="1" dt="2015-10-05T10:07:41.783" idx="24">
    <p:pos x="10" y="10"/>
    <p:text>I added this slide</p:text>
    <p:extLst>
      <p:ext uri="{C676402C-5697-4E1C-873F-D02D1690AC5C}">
        <p15:threadingInfo xmlns:p15="http://schemas.microsoft.com/office/powerpoint/2012/main" timeZoneBias="240"/>
      </p:ext>
    </p:extLst>
  </p:cm>
  <p:cm authorId="2" dt="2015-10-06T20:48:41.028" idx="18">
    <p:pos x="10" y="106"/>
    <p:text>like</p:text>
    <p:extLst>
      <p:ext uri="{C676402C-5697-4E1C-873F-D02D1690AC5C}">
        <p15:threadingInfo xmlns:p15="http://schemas.microsoft.com/office/powerpoint/2012/main" timeZoneBias="240">
          <p15:parentCm authorId="1" idx="24"/>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5-10-05T09:28:32.087" idx="10">
    <p:pos x="10" y="10"/>
    <p:text>Consider having a slide that separates out the three sections of the presentation. Just an idea. Feel free to adjust verbiage.</p:text>
    <p:extLst>
      <p:ext uri="{C676402C-5697-4E1C-873F-D02D1690AC5C}">
        <p15:threadingInfo xmlns:p15="http://schemas.microsoft.com/office/powerpoint/2012/main" timeZoneBias="240"/>
      </p:ext>
    </p:extLst>
  </p:cm>
</p:cmLst>
</file>

<file path=ppt/comments/comment20.xml><?xml version="1.0" encoding="utf-8"?>
<p:cmLst xmlns:a="http://schemas.openxmlformats.org/drawingml/2006/main" xmlns:r="http://schemas.openxmlformats.org/officeDocument/2006/relationships" xmlns:p="http://schemas.openxmlformats.org/presentationml/2006/main">
  <p:cm authorId="1" dt="2015-10-05T10:07:54.528" idx="25">
    <p:pos x="10" y="10"/>
    <p:text>I added this slide</p:text>
    <p:extLst>
      <p:ext uri="{C676402C-5697-4E1C-873F-D02D1690AC5C}">
        <p15:threadingInfo xmlns:p15="http://schemas.microsoft.com/office/powerpoint/2012/main" timeZoneBias="240"/>
      </p:ext>
    </p:extLst>
  </p:cm>
  <p:cm authorId="2" dt="2015-10-06T20:49:03.910" idx="19">
    <p:pos x="10" y="106"/>
    <p:text>like</p:text>
    <p:extLst>
      <p:ext uri="{C676402C-5697-4E1C-873F-D02D1690AC5C}">
        <p15:threadingInfo xmlns:p15="http://schemas.microsoft.com/office/powerpoint/2012/main" timeZoneBias="240">
          <p15:parentCm authorId="1" idx="25"/>
        </p15:threadingInfo>
      </p:ext>
    </p:extLst>
  </p:cm>
</p:cmLst>
</file>

<file path=ppt/comments/comment21.xml><?xml version="1.0" encoding="utf-8"?>
<p:cmLst xmlns:a="http://schemas.openxmlformats.org/drawingml/2006/main" xmlns:r="http://schemas.openxmlformats.org/officeDocument/2006/relationships" xmlns:p="http://schemas.openxmlformats.org/presentationml/2006/main">
  <p:cm authorId="1" dt="2015-10-05T10:08:10.752" idx="26">
    <p:pos x="10" y="10"/>
    <p:text>I added this slide</p:text>
    <p:extLst>
      <p:ext uri="{C676402C-5697-4E1C-873F-D02D1690AC5C}">
        <p15:threadingInfo xmlns:p15="http://schemas.microsoft.com/office/powerpoint/2012/main" timeZoneBias="240"/>
      </p:ext>
    </p:extLst>
  </p:cm>
  <p:cm authorId="2" dt="2015-10-06T20:49:48.393" idx="20">
    <p:pos x="10" y="106"/>
    <p:text>like the visual</p:text>
    <p:extLst>
      <p:ext uri="{C676402C-5697-4E1C-873F-D02D1690AC5C}">
        <p15:threadingInfo xmlns:p15="http://schemas.microsoft.com/office/powerpoint/2012/main" timeZoneBias="240">
          <p15:parentCm authorId="1" idx="26"/>
        </p15:threadingInfo>
      </p:ext>
    </p:extLst>
  </p:cm>
</p:cmLst>
</file>

<file path=ppt/comments/comment22.xml><?xml version="1.0" encoding="utf-8"?>
<p:cmLst xmlns:a="http://schemas.openxmlformats.org/drawingml/2006/main" xmlns:r="http://schemas.openxmlformats.org/officeDocument/2006/relationships" xmlns:p="http://schemas.openxmlformats.org/presentationml/2006/main">
  <p:cm authorId="1" dt="2015-10-05T10:17:17.814" idx="28">
    <p:pos x="10" y="10"/>
    <p:text>This starts the 3rd section of presentation. Feel free to adjust this slide</p:text>
    <p:extLst>
      <p:ext uri="{C676402C-5697-4E1C-873F-D02D1690AC5C}">
        <p15:threadingInfo xmlns:p15="http://schemas.microsoft.com/office/powerpoint/2012/main" timeZoneBias="240"/>
      </p:ext>
    </p:extLst>
  </p:cm>
  <p:cm authorId="2" dt="2015-10-06T20:50:48.190" idx="21">
    <p:pos x="10" y="106"/>
    <p:text>is case study a better word?</p:text>
    <p:extLst>
      <p:ext uri="{C676402C-5697-4E1C-873F-D02D1690AC5C}">
        <p15:threadingInfo xmlns:p15="http://schemas.microsoft.com/office/powerpoint/2012/main" timeZoneBias="240">
          <p15:parentCm authorId="1" idx="28"/>
        </p15:threadingInfo>
      </p:ext>
    </p:extLst>
  </p:cm>
</p:cmLst>
</file>

<file path=ppt/comments/comment23.xml><?xml version="1.0" encoding="utf-8"?>
<p:cmLst xmlns:a="http://schemas.openxmlformats.org/drawingml/2006/main" xmlns:r="http://schemas.openxmlformats.org/officeDocument/2006/relationships" xmlns:p="http://schemas.openxmlformats.org/presentationml/2006/main">
  <p:cm authorId="1" dt="2015-10-05T09:14:22.011" idx="8">
    <p:pos x="10" y="10"/>
    <p:text>Consider removing the last sentence in the notes section and incorporating into asthma section at the end. I also added the line about 10 million missed school days.</p:text>
    <p:extLst>
      <p:ext uri="{C676402C-5697-4E1C-873F-D02D1690AC5C}">
        <p15:threadingInfo xmlns:p15="http://schemas.microsoft.com/office/powerpoint/2012/main" timeZoneBias="240"/>
      </p:ext>
    </p:extLst>
  </p:cm>
  <p:cm authorId="2" dt="2015-10-06T20:53:10.499" idx="22">
    <p:pos x="10" y="106"/>
    <p:text>moved to slide 36</p:text>
    <p:extLst>
      <p:ext uri="{C676402C-5697-4E1C-873F-D02D1690AC5C}">
        <p15:threadingInfo xmlns:p15="http://schemas.microsoft.com/office/powerpoint/2012/main" timeZoneBias="240">
          <p15:parentCm authorId="1" idx="8"/>
        </p15:threadingInfo>
      </p:ext>
    </p:extLst>
  </p:cm>
</p:cmLst>
</file>

<file path=ppt/comments/comment24.xml><?xml version="1.0" encoding="utf-8"?>
<p:cmLst xmlns:a="http://schemas.openxmlformats.org/drawingml/2006/main" xmlns:r="http://schemas.openxmlformats.org/officeDocument/2006/relationships" xmlns:p="http://schemas.openxmlformats.org/presentationml/2006/main">
  <p:cm authorId="1" dt="2015-10-05T10:18:19.449" idx="29">
    <p:pos x="4794" y="204"/>
    <p:text>I made some adjustments to this slide.  I also removed slides 29-31, and 37-38 from original presentation. They seemed more related to the disease itself and wasn't sure if they applied to this presentation. Feel free to revise or revert to original.</p:text>
    <p:extLst mod="1">
      <p:ext uri="{C676402C-5697-4E1C-873F-D02D1690AC5C}">
        <p15:threadingInfo xmlns:p15="http://schemas.microsoft.com/office/powerpoint/2012/main" timeZoneBias="240"/>
      </p:ext>
    </p:extLst>
  </p:cm>
  <p:cm authorId="2" dt="2015-10-06T20:53:34.248" idx="23">
    <p:pos x="4794" y="300"/>
    <p:text>took last sentence from slide 7</p:text>
    <p:extLst>
      <p:ext uri="{C676402C-5697-4E1C-873F-D02D1690AC5C}">
        <p15:threadingInfo xmlns:p15="http://schemas.microsoft.com/office/powerpoint/2012/main" timeZoneBias="240">
          <p15:parentCm authorId="1" idx="29"/>
        </p15:threadingInfo>
      </p:ext>
    </p:extLst>
  </p:cm>
</p:cmLst>
</file>

<file path=ppt/comments/comment25.xml><?xml version="1.0" encoding="utf-8"?>
<p:cmLst xmlns:a="http://schemas.openxmlformats.org/drawingml/2006/main" xmlns:r="http://schemas.openxmlformats.org/officeDocument/2006/relationships" xmlns:p="http://schemas.openxmlformats.org/presentationml/2006/main">
  <p:cm authorId="1" dt="2015-10-05T11:23:49.365" idx="33">
    <p:pos x="10" y="10"/>
    <p:text>Consider incorporating how all three partners would play a role here.</p:text>
    <p:extLst>
      <p:ext uri="{C676402C-5697-4E1C-873F-D02D1690AC5C}">
        <p15:threadingInfo xmlns:p15="http://schemas.microsoft.com/office/powerpoint/2012/main" timeZoneBias="240"/>
      </p:ext>
    </p:extLst>
  </p:cm>
  <p:cm authorId="2" dt="2015-10-06T20:56:42.804" idx="24">
    <p:pos x="10" y="106"/>
    <p:text>suggestions?</p:text>
    <p:extLst>
      <p:ext uri="{C676402C-5697-4E1C-873F-D02D1690AC5C}">
        <p15:threadingInfo xmlns:p15="http://schemas.microsoft.com/office/powerpoint/2012/main" timeZoneBias="240">
          <p15:parentCm authorId="1" idx="33"/>
        </p15:threadingInfo>
      </p:ext>
    </p:extLst>
  </p:cm>
  <p:cm authorId="2" dt="2015-10-06T21:00:35.713" idx="25">
    <p:pos x="10" y="202"/>
    <p:text>how's this?</p:text>
    <p:extLst>
      <p:ext uri="{C676402C-5697-4E1C-873F-D02D1690AC5C}">
        <p15:threadingInfo xmlns:p15="http://schemas.microsoft.com/office/powerpoint/2012/main" timeZoneBias="240">
          <p15:parentCm authorId="1" idx="33"/>
        </p15:threadingInfo>
      </p:ext>
    </p:extLst>
  </p:cm>
  <p:cm authorId="1" dt="2015-10-09T16:36:09.780" idx="36">
    <p:pos x="10" y="298"/>
    <p:text>Looks good to me. Taryn?</p:text>
    <p:extLst>
      <p:ext uri="{C676402C-5697-4E1C-873F-D02D1690AC5C}">
        <p15:threadingInfo xmlns:p15="http://schemas.microsoft.com/office/powerpoint/2012/main" timeZoneBias="240">
          <p15:parentCm authorId="1" idx="33"/>
        </p15:threadingInfo>
      </p:ext>
    </p:extLst>
  </p:cm>
</p:cmLst>
</file>

<file path=ppt/comments/comment26.xml><?xml version="1.0" encoding="utf-8"?>
<p:cmLst xmlns:a="http://schemas.openxmlformats.org/drawingml/2006/main" xmlns:r="http://schemas.openxmlformats.org/officeDocument/2006/relationships" xmlns:p="http://schemas.openxmlformats.org/presentationml/2006/main">
  <p:cm authorId="1" dt="2015-10-05T11:22:12.335" idx="32">
    <p:pos x="1988" y="2787"/>
    <p:text>I do not have a state statistic for this but in Detroit it is about 30-40%.</p:text>
    <p:extLst>
      <p:ext uri="{C676402C-5697-4E1C-873F-D02D1690AC5C}">
        <p15:threadingInfo xmlns:p15="http://schemas.microsoft.com/office/powerpoint/2012/main" timeZoneBias="240"/>
      </p:ext>
    </p:extLst>
  </p:cm>
  <p:cm authorId="1" dt="2015-10-05T11:25:55.225" idx="34">
    <p:pos x="1988" y="2883"/>
    <p:text>Each partner also has a role to play here.</p:text>
    <p:extLst>
      <p:ext uri="{C676402C-5697-4E1C-873F-D02D1690AC5C}">
        <p15:threadingInfo xmlns:p15="http://schemas.microsoft.com/office/powerpoint/2012/main" timeZoneBias="240">
          <p15:parentCm authorId="1" idx="32"/>
        </p15:threadingInfo>
      </p:ext>
    </p:extLst>
  </p:cm>
  <p:cm authorId="2" dt="2015-10-06T21:04:49.916" idx="28">
    <p:pos x="1988" y="2979"/>
    <p:text>do we want to state that it is required by law if a student is to self carry and self administer?</p:text>
    <p:extLst>
      <p:ext uri="{C676402C-5697-4E1C-873F-D02D1690AC5C}">
        <p15:threadingInfo xmlns:p15="http://schemas.microsoft.com/office/powerpoint/2012/main" timeZoneBias="240">
          <p15:parentCm authorId="1" idx="32"/>
        </p15:threadingInfo>
      </p:ext>
    </p:extLst>
  </p:cm>
  <p:cm authorId="1" dt="2015-10-09T16:36:50.636" idx="37">
    <p:pos x="1988" y="3075"/>
    <p:text>Good pick up!</p:text>
    <p:extLst>
      <p:ext uri="{C676402C-5697-4E1C-873F-D02D1690AC5C}">
        <p15:threadingInfo xmlns:p15="http://schemas.microsoft.com/office/powerpoint/2012/main" timeZoneBias="240">
          <p15:parentCm authorId="1" idx="32"/>
        </p15:threadingInfo>
      </p:ext>
    </p:extLst>
  </p:cm>
</p:cmLst>
</file>

<file path=ppt/comments/comment27.xml><?xml version="1.0" encoding="utf-8"?>
<p:cmLst xmlns:a="http://schemas.openxmlformats.org/drawingml/2006/main" xmlns:r="http://schemas.openxmlformats.org/officeDocument/2006/relationships" xmlns:p="http://schemas.openxmlformats.org/presentationml/2006/main">
  <p:cm authorId="1" dt="2015-10-05T09:57:50.042" idx="18">
    <p:pos x="10" y="10"/>
    <p:text>I made a few small adjustments to this slide</p:text>
    <p:extLst>
      <p:ext uri="{C676402C-5697-4E1C-873F-D02D1690AC5C}">
        <p15:threadingInfo xmlns:p15="http://schemas.microsoft.com/office/powerpoint/2012/main" timeZoneBias="240"/>
      </p:ext>
    </p:extLst>
  </p:cm>
</p:cmLst>
</file>

<file path=ppt/comments/comment28.xml><?xml version="1.0" encoding="utf-8"?>
<p:cmLst xmlns:a="http://schemas.openxmlformats.org/drawingml/2006/main" xmlns:r="http://schemas.openxmlformats.org/officeDocument/2006/relationships" xmlns:p="http://schemas.openxmlformats.org/presentationml/2006/main">
  <p:cm authorId="2" dt="2015-10-06T21:02:44.950" idx="26">
    <p:pos x="10" y="10"/>
    <p:text>other websites to refer to?</p:text>
    <p:extLst>
      <p:ext uri="{C676402C-5697-4E1C-873F-D02D1690AC5C}">
        <p15:threadingInfo xmlns:p15="http://schemas.microsoft.com/office/powerpoint/2012/main" timeZoneBias="240"/>
      </p:ext>
    </p:extLst>
  </p:cm>
  <p:cm authorId="1" dt="2015-10-09T16:39:30.085" idx="39">
    <p:pos x="10" y="106"/>
    <p:text>Sounds good. Maybe include a link to each of the 3 partners, and any other related resources?</p:text>
    <p:extLst>
      <p:ext uri="{C676402C-5697-4E1C-873F-D02D1690AC5C}">
        <p15:threadingInfo xmlns:p15="http://schemas.microsoft.com/office/powerpoint/2012/main" timeZoneBias="240">
          <p15:parentCm authorId="2" idx="26"/>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5-10-05T09:11:34.560" idx="6">
    <p:pos x="10" y="10"/>
    <p:text>Consider removing notes on Cardiovascular, pregnancy and diabetes</p:text>
    <p:extLst>
      <p:ext uri="{C676402C-5697-4E1C-873F-D02D1690AC5C}">
        <p15:threadingInfo xmlns:p15="http://schemas.microsoft.com/office/powerpoint/2012/main" timeZoneBias="240"/>
      </p:ext>
    </p:extLst>
  </p:cm>
  <p:cm authorId="2" dt="2015-10-06T20:30:23.160" idx="2">
    <p:pos x="10" y="106"/>
    <p:text>Removed</p:text>
    <p:extLst>
      <p:ext uri="{C676402C-5697-4E1C-873F-D02D1690AC5C}">
        <p15:threadingInfo xmlns:p15="http://schemas.microsoft.com/office/powerpoint/2012/main" timeZoneBias="240">
          <p15:parentCm authorId="1" idx="6"/>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5-10-05T09:12:26.758" idx="7">
    <p:pos x="10" y="10"/>
    <p:text>I added this as a new slide. Feel free to revise.</p:text>
    <p:extLst>
      <p:ext uri="{C676402C-5697-4E1C-873F-D02D1690AC5C}">
        <p15:threadingInfo xmlns:p15="http://schemas.microsoft.com/office/powerpoint/2012/main" timeZoneBias="240"/>
      </p:ext>
    </p:extLst>
  </p:cm>
  <p:cm authorId="2" dt="2015-10-06T20:30:42.805" idx="3">
    <p:pos x="10" y="106"/>
    <p:text>Like</p:text>
    <p:extLst>
      <p:ext uri="{C676402C-5697-4E1C-873F-D02D1690AC5C}">
        <p15:threadingInfo xmlns:p15="http://schemas.microsoft.com/office/powerpoint/2012/main" timeZoneBias="240">
          <p15:parentCm authorId="1" idx="7"/>
        </p15:threadingInfo>
      </p:ext>
    </p:extLst>
  </p:cm>
  <p:cm authorId="2" dt="2015-10-06T20:31:10.769" idx="4">
    <p:pos x="10" y="202"/>
    <p:text>Moved verbiage to notes and left bullet points on slide</p:text>
    <p:extLst>
      <p:ext uri="{C676402C-5697-4E1C-873F-D02D1690AC5C}">
        <p15:threadingInfo xmlns:p15="http://schemas.microsoft.com/office/powerpoint/2012/main" timeZoneBias="240">
          <p15:parentCm authorId="1" idx="7"/>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5-10-05T09:37:12.317" idx="11">
    <p:pos x="10" y="10"/>
    <p:text>I added this slide. Feel free to adjust.</p:text>
    <p:extLst>
      <p:ext uri="{C676402C-5697-4E1C-873F-D02D1690AC5C}">
        <p15:threadingInfo xmlns:p15="http://schemas.microsoft.com/office/powerpoint/2012/main" timeZoneBias="240"/>
      </p:ext>
    </p:extLst>
  </p:cm>
  <p:cm authorId="2" dt="2015-10-06T20:34:15.042" idx="5">
    <p:pos x="10" y="106"/>
    <p:text>Like</p:text>
    <p:extLst>
      <p:ext uri="{C676402C-5697-4E1C-873F-D02D1690AC5C}">
        <p15:threadingInfo xmlns:p15="http://schemas.microsoft.com/office/powerpoint/2012/main" timeZoneBias="240">
          <p15:parentCm authorId="1" idx="11"/>
        </p15:threadingInfo>
      </p:ext>
    </p:extLst>
  </p:cm>
  <p:cm authorId="2" dt="2015-10-06T20:34:39.018" idx="6">
    <p:pos x="10" y="202"/>
    <p:text>Moved verbiage to notes and left bullet points</p:text>
    <p:extLst>
      <p:ext uri="{C676402C-5697-4E1C-873F-D02D1690AC5C}">
        <p15:threadingInfo xmlns:p15="http://schemas.microsoft.com/office/powerpoint/2012/main" timeZoneBias="240">
          <p15:parentCm authorId="1" idx="11"/>
        </p15:threadingInfo>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15-10-06T20:29:17.488" idx="1">
    <p:pos x="10" y="10"/>
    <p:text>Like</p:text>
    <p:extLst>
      <p:ext uri="{C676402C-5697-4E1C-873F-D02D1690AC5C}">
        <p15:threadingInfo xmlns:p15="http://schemas.microsoft.com/office/powerpoint/2012/main" timeZoneBias="2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5-10-05T10:46:39.459" idx="30">
    <p:pos x="10" y="10"/>
    <p:text>Consider removing the last 2 sentences from the notes and instead adding to school nurse section.</p:text>
    <p:extLst>
      <p:ext uri="{C676402C-5697-4E1C-873F-D02D1690AC5C}">
        <p15:threadingInfo xmlns:p15="http://schemas.microsoft.com/office/powerpoint/2012/main" timeZoneBias="240"/>
      </p:ext>
    </p:extLst>
  </p:cm>
  <p:cm authorId="2" dt="2015-10-06T20:44:24.492" idx="12">
    <p:pos x="10" y="106"/>
    <p:text>Moved to notes on slide 17</p:text>
    <p:extLst>
      <p:ext uri="{C676402C-5697-4E1C-873F-D02D1690AC5C}">
        <p15:threadingInfo xmlns:p15="http://schemas.microsoft.com/office/powerpoint/2012/main" timeZoneBias="240">
          <p15:parentCm authorId="1" idx="30"/>
        </p15:threadingInfo>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5-10-05T10:56:13.758" idx="31">
    <p:pos x="10" y="10"/>
    <p:text>Remove "our hosts"</p:text>
    <p:extLst>
      <p:ext uri="{C676402C-5697-4E1C-873F-D02D1690AC5C}">
        <p15:threadingInfo xmlns:p15="http://schemas.microsoft.com/office/powerpoint/2012/main" timeZoneBias="240"/>
      </p:ext>
    </p:extLst>
  </p:cm>
  <p:cm authorId="2" dt="2015-10-06T20:35:04.174" idx="7">
    <p:pos x="10" y="106"/>
    <p:text>removed</p:text>
    <p:extLst>
      <p:ext uri="{C676402C-5697-4E1C-873F-D02D1690AC5C}">
        <p15:threadingInfo xmlns:p15="http://schemas.microsoft.com/office/powerpoint/2012/main" timeZoneBias="240">
          <p15:parentCm authorId="1" idx="31"/>
        </p15:threadingInfo>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5-10-05T09:38:40.691" idx="12">
    <p:pos x="10" y="10"/>
    <p:text>Depending on the order, we present, consider changing 3rd to 2nd in comments.</p:text>
    <p:extLst>
      <p:ext uri="{C676402C-5697-4E1C-873F-D02D1690AC5C}">
        <p15:threadingInfo xmlns:p15="http://schemas.microsoft.com/office/powerpoint/2012/main" timeZoneBias="240"/>
      </p:ext>
    </p:extLst>
  </p:cm>
  <p:cm authorId="2" dt="2015-10-06T20:35:24.928" idx="8">
    <p:pos x="10" y="106"/>
    <p:text>changed to second</p:text>
    <p:extLst>
      <p:ext uri="{C676402C-5697-4E1C-873F-D02D1690AC5C}">
        <p15:threadingInfo xmlns:p15="http://schemas.microsoft.com/office/powerpoint/2012/main" timeZoneBias="240">
          <p15:parentCm authorId="1" idx="12"/>
        </p15:threadingInfo>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8BD080-4805-488E-9C04-6AA8237A5AE9}"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D0844163-8C38-43AB-AADC-BE392742C3B3}">
      <dgm:prSet phldrT="[Text]"/>
      <dgm:spPr/>
      <dgm:t>
        <a:bodyPr/>
        <a:lstStyle/>
        <a:p>
          <a:r>
            <a:rPr lang="en-US" dirty="0" smtClean="0"/>
            <a:t>Student with Asthma</a:t>
          </a:r>
          <a:endParaRPr lang="en-US" dirty="0"/>
        </a:p>
      </dgm:t>
    </dgm:pt>
    <dgm:pt modelId="{03C74FDD-DE7E-4356-B28A-44587F074EE9}" type="parTrans" cxnId="{76012956-51A9-455D-9CF9-9A2E61C79A8E}">
      <dgm:prSet/>
      <dgm:spPr/>
      <dgm:t>
        <a:bodyPr/>
        <a:lstStyle/>
        <a:p>
          <a:endParaRPr lang="en-US"/>
        </a:p>
      </dgm:t>
    </dgm:pt>
    <dgm:pt modelId="{D7B03823-1D3E-4829-A13D-FBFFEB7C6F13}" type="sibTrans" cxnId="{76012956-51A9-455D-9CF9-9A2E61C79A8E}">
      <dgm:prSet/>
      <dgm:spPr/>
      <dgm:t>
        <a:bodyPr/>
        <a:lstStyle/>
        <a:p>
          <a:endParaRPr lang="en-US"/>
        </a:p>
      </dgm:t>
    </dgm:pt>
    <dgm:pt modelId="{6C745D34-B466-4C9D-AF7E-539C7041BEEC}">
      <dgm:prSet phldrT="[Text]"/>
      <dgm:spPr/>
      <dgm:t>
        <a:bodyPr/>
        <a:lstStyle/>
        <a:p>
          <a:r>
            <a:rPr lang="en-US" dirty="0" smtClean="0"/>
            <a:t>Health Education</a:t>
          </a:r>
          <a:endParaRPr lang="en-US" dirty="0"/>
        </a:p>
      </dgm:t>
    </dgm:pt>
    <dgm:pt modelId="{BDBBFEF4-7E60-4598-A3CF-D896A3EE634C}" type="parTrans" cxnId="{97253283-2DE4-4FB5-9F43-F2AB1275B8AD}">
      <dgm:prSet/>
      <dgm:spPr/>
      <dgm:t>
        <a:bodyPr/>
        <a:lstStyle/>
        <a:p>
          <a:endParaRPr lang="en-US"/>
        </a:p>
      </dgm:t>
    </dgm:pt>
    <dgm:pt modelId="{E1FE8AC8-2E75-483A-9ACE-6D3D1C60AE61}" type="sibTrans" cxnId="{97253283-2DE4-4FB5-9F43-F2AB1275B8AD}">
      <dgm:prSet/>
      <dgm:spPr/>
      <dgm:t>
        <a:bodyPr/>
        <a:lstStyle/>
        <a:p>
          <a:endParaRPr lang="en-US"/>
        </a:p>
      </dgm:t>
    </dgm:pt>
    <dgm:pt modelId="{5E5CBB61-5555-470F-AE91-31A690176FE2}">
      <dgm:prSet phldrT="[Text]"/>
      <dgm:spPr/>
      <dgm:t>
        <a:bodyPr/>
        <a:lstStyle/>
        <a:p>
          <a:r>
            <a:rPr lang="en-US" dirty="0" smtClean="0"/>
            <a:t>Patient care </a:t>
          </a:r>
          <a:endParaRPr lang="en-US" dirty="0"/>
        </a:p>
      </dgm:t>
    </dgm:pt>
    <dgm:pt modelId="{87D3D143-4FC4-4754-8478-18BCFBD20D7E}" type="parTrans" cxnId="{D1F8F491-F020-4E56-BB37-75A1A40AA01C}">
      <dgm:prSet/>
      <dgm:spPr/>
      <dgm:t>
        <a:bodyPr/>
        <a:lstStyle/>
        <a:p>
          <a:endParaRPr lang="en-US"/>
        </a:p>
      </dgm:t>
    </dgm:pt>
    <dgm:pt modelId="{FC0A1D93-064C-464E-995B-797AE0326C2F}" type="sibTrans" cxnId="{D1F8F491-F020-4E56-BB37-75A1A40AA01C}">
      <dgm:prSet/>
      <dgm:spPr/>
      <dgm:t>
        <a:bodyPr/>
        <a:lstStyle/>
        <a:p>
          <a:endParaRPr lang="en-US"/>
        </a:p>
      </dgm:t>
    </dgm:pt>
    <dgm:pt modelId="{E7E1A8D6-FC73-41E2-B63A-BC189989DE44}">
      <dgm:prSet phldrT="[Text]"/>
      <dgm:spPr/>
      <dgm:t>
        <a:bodyPr/>
        <a:lstStyle/>
        <a:p>
          <a:r>
            <a:rPr lang="en-US" dirty="0" smtClean="0"/>
            <a:t>Care Coordination</a:t>
          </a:r>
          <a:endParaRPr lang="en-US" dirty="0"/>
        </a:p>
      </dgm:t>
    </dgm:pt>
    <dgm:pt modelId="{DFCCCF18-CF43-4372-8C54-A1E412C9D128}" type="parTrans" cxnId="{69E34E49-2AB1-420B-891A-3084CCDEED29}">
      <dgm:prSet/>
      <dgm:spPr/>
      <dgm:t>
        <a:bodyPr/>
        <a:lstStyle/>
        <a:p>
          <a:endParaRPr lang="en-US"/>
        </a:p>
      </dgm:t>
    </dgm:pt>
    <dgm:pt modelId="{72550B58-7225-49D8-BA55-7E070DE2594F}" type="sibTrans" cxnId="{69E34E49-2AB1-420B-891A-3084CCDEED29}">
      <dgm:prSet/>
      <dgm:spPr/>
      <dgm:t>
        <a:bodyPr/>
        <a:lstStyle/>
        <a:p>
          <a:endParaRPr lang="en-US"/>
        </a:p>
      </dgm:t>
    </dgm:pt>
    <dgm:pt modelId="{5294815A-9AF8-4D23-8ECD-B027BAD0CA85}" type="pres">
      <dgm:prSet presAssocID="{7C8BD080-4805-488E-9C04-6AA8237A5AE9}" presName="Name0" presStyleCnt="0">
        <dgm:presLayoutVars>
          <dgm:chMax val="1"/>
          <dgm:chPref val="1"/>
          <dgm:dir/>
          <dgm:animOne val="branch"/>
          <dgm:animLvl val="lvl"/>
        </dgm:presLayoutVars>
      </dgm:prSet>
      <dgm:spPr/>
      <dgm:t>
        <a:bodyPr/>
        <a:lstStyle/>
        <a:p>
          <a:endParaRPr lang="en-US"/>
        </a:p>
      </dgm:t>
    </dgm:pt>
    <dgm:pt modelId="{91ACAFC5-F3BC-4627-B18D-40848AE94C5B}" type="pres">
      <dgm:prSet presAssocID="{D0844163-8C38-43AB-AADC-BE392742C3B3}" presName="singleCycle" presStyleCnt="0"/>
      <dgm:spPr/>
    </dgm:pt>
    <dgm:pt modelId="{4E2B5B8D-A4F3-4BB8-9FA5-635F0AA67666}" type="pres">
      <dgm:prSet presAssocID="{D0844163-8C38-43AB-AADC-BE392742C3B3}" presName="singleCenter" presStyleLbl="node1" presStyleIdx="0" presStyleCnt="4">
        <dgm:presLayoutVars>
          <dgm:chMax val="7"/>
          <dgm:chPref val="7"/>
        </dgm:presLayoutVars>
      </dgm:prSet>
      <dgm:spPr/>
      <dgm:t>
        <a:bodyPr/>
        <a:lstStyle/>
        <a:p>
          <a:endParaRPr lang="en-US"/>
        </a:p>
      </dgm:t>
    </dgm:pt>
    <dgm:pt modelId="{792DC949-B9E9-4D3C-A8C2-5DF37C925475}" type="pres">
      <dgm:prSet presAssocID="{BDBBFEF4-7E60-4598-A3CF-D896A3EE634C}" presName="Name56" presStyleLbl="parChTrans1D2" presStyleIdx="0" presStyleCnt="3"/>
      <dgm:spPr/>
      <dgm:t>
        <a:bodyPr/>
        <a:lstStyle/>
        <a:p>
          <a:endParaRPr lang="en-US"/>
        </a:p>
      </dgm:t>
    </dgm:pt>
    <dgm:pt modelId="{8FA1119D-4614-4FC4-B32F-FACDBF7F8FDB}" type="pres">
      <dgm:prSet presAssocID="{6C745D34-B466-4C9D-AF7E-539C7041BEEC}" presName="text0" presStyleLbl="node1" presStyleIdx="1" presStyleCnt="4">
        <dgm:presLayoutVars>
          <dgm:bulletEnabled val="1"/>
        </dgm:presLayoutVars>
      </dgm:prSet>
      <dgm:spPr/>
      <dgm:t>
        <a:bodyPr/>
        <a:lstStyle/>
        <a:p>
          <a:endParaRPr lang="en-US"/>
        </a:p>
      </dgm:t>
    </dgm:pt>
    <dgm:pt modelId="{3FE548C8-797A-4B03-863F-D152528C0FC7}" type="pres">
      <dgm:prSet presAssocID="{87D3D143-4FC4-4754-8478-18BCFBD20D7E}" presName="Name56" presStyleLbl="parChTrans1D2" presStyleIdx="1" presStyleCnt="3"/>
      <dgm:spPr/>
      <dgm:t>
        <a:bodyPr/>
        <a:lstStyle/>
        <a:p>
          <a:endParaRPr lang="en-US"/>
        </a:p>
      </dgm:t>
    </dgm:pt>
    <dgm:pt modelId="{B4C15758-3693-4705-A2A7-2C367D8B089F}" type="pres">
      <dgm:prSet presAssocID="{5E5CBB61-5555-470F-AE91-31A690176FE2}" presName="text0" presStyleLbl="node1" presStyleIdx="2" presStyleCnt="4">
        <dgm:presLayoutVars>
          <dgm:bulletEnabled val="1"/>
        </dgm:presLayoutVars>
      </dgm:prSet>
      <dgm:spPr/>
      <dgm:t>
        <a:bodyPr/>
        <a:lstStyle/>
        <a:p>
          <a:endParaRPr lang="en-US"/>
        </a:p>
      </dgm:t>
    </dgm:pt>
    <dgm:pt modelId="{25F1E11F-EE50-44EE-ADFD-421310FCCF7E}" type="pres">
      <dgm:prSet presAssocID="{DFCCCF18-CF43-4372-8C54-A1E412C9D128}" presName="Name56" presStyleLbl="parChTrans1D2" presStyleIdx="2" presStyleCnt="3"/>
      <dgm:spPr/>
      <dgm:t>
        <a:bodyPr/>
        <a:lstStyle/>
        <a:p>
          <a:endParaRPr lang="en-US"/>
        </a:p>
      </dgm:t>
    </dgm:pt>
    <dgm:pt modelId="{F387100B-E556-4698-92BF-C63B831F7EB7}" type="pres">
      <dgm:prSet presAssocID="{E7E1A8D6-FC73-41E2-B63A-BC189989DE44}" presName="text0" presStyleLbl="node1" presStyleIdx="3" presStyleCnt="4" custScaleX="146093">
        <dgm:presLayoutVars>
          <dgm:bulletEnabled val="1"/>
        </dgm:presLayoutVars>
      </dgm:prSet>
      <dgm:spPr/>
      <dgm:t>
        <a:bodyPr/>
        <a:lstStyle/>
        <a:p>
          <a:endParaRPr lang="en-US"/>
        </a:p>
      </dgm:t>
    </dgm:pt>
  </dgm:ptLst>
  <dgm:cxnLst>
    <dgm:cxn modelId="{F6BFE548-CA82-4509-87BE-352F74D1002E}" type="presOf" srcId="{7C8BD080-4805-488E-9C04-6AA8237A5AE9}" destId="{5294815A-9AF8-4D23-8ECD-B027BAD0CA85}" srcOrd="0" destOrd="0" presId="urn:microsoft.com/office/officeart/2008/layout/RadialCluster"/>
    <dgm:cxn modelId="{97253283-2DE4-4FB5-9F43-F2AB1275B8AD}" srcId="{D0844163-8C38-43AB-AADC-BE392742C3B3}" destId="{6C745D34-B466-4C9D-AF7E-539C7041BEEC}" srcOrd="0" destOrd="0" parTransId="{BDBBFEF4-7E60-4598-A3CF-D896A3EE634C}" sibTransId="{E1FE8AC8-2E75-483A-9ACE-6D3D1C60AE61}"/>
    <dgm:cxn modelId="{77635807-1280-42AE-93AB-224983D7B9C8}" type="presOf" srcId="{E7E1A8D6-FC73-41E2-B63A-BC189989DE44}" destId="{F387100B-E556-4698-92BF-C63B831F7EB7}" srcOrd="0" destOrd="0" presId="urn:microsoft.com/office/officeart/2008/layout/RadialCluster"/>
    <dgm:cxn modelId="{D1F8F491-F020-4E56-BB37-75A1A40AA01C}" srcId="{D0844163-8C38-43AB-AADC-BE392742C3B3}" destId="{5E5CBB61-5555-470F-AE91-31A690176FE2}" srcOrd="1" destOrd="0" parTransId="{87D3D143-4FC4-4754-8478-18BCFBD20D7E}" sibTransId="{FC0A1D93-064C-464E-995B-797AE0326C2F}"/>
    <dgm:cxn modelId="{76012956-51A9-455D-9CF9-9A2E61C79A8E}" srcId="{7C8BD080-4805-488E-9C04-6AA8237A5AE9}" destId="{D0844163-8C38-43AB-AADC-BE392742C3B3}" srcOrd="0" destOrd="0" parTransId="{03C74FDD-DE7E-4356-B28A-44587F074EE9}" sibTransId="{D7B03823-1D3E-4829-A13D-FBFFEB7C6F13}"/>
    <dgm:cxn modelId="{9CE9FD97-748A-40AD-BDC7-5FA394CAE1EA}" type="presOf" srcId="{5E5CBB61-5555-470F-AE91-31A690176FE2}" destId="{B4C15758-3693-4705-A2A7-2C367D8B089F}" srcOrd="0" destOrd="0" presId="urn:microsoft.com/office/officeart/2008/layout/RadialCluster"/>
    <dgm:cxn modelId="{A24553B4-DE76-4355-8E78-4DE9BBED2C75}" type="presOf" srcId="{BDBBFEF4-7E60-4598-A3CF-D896A3EE634C}" destId="{792DC949-B9E9-4D3C-A8C2-5DF37C925475}" srcOrd="0" destOrd="0" presId="urn:microsoft.com/office/officeart/2008/layout/RadialCluster"/>
    <dgm:cxn modelId="{69E34E49-2AB1-420B-891A-3084CCDEED29}" srcId="{D0844163-8C38-43AB-AADC-BE392742C3B3}" destId="{E7E1A8D6-FC73-41E2-B63A-BC189989DE44}" srcOrd="2" destOrd="0" parTransId="{DFCCCF18-CF43-4372-8C54-A1E412C9D128}" sibTransId="{72550B58-7225-49D8-BA55-7E070DE2594F}"/>
    <dgm:cxn modelId="{E1E8BBFA-86CC-40C5-8236-799DB5A9E794}" type="presOf" srcId="{DFCCCF18-CF43-4372-8C54-A1E412C9D128}" destId="{25F1E11F-EE50-44EE-ADFD-421310FCCF7E}" srcOrd="0" destOrd="0" presId="urn:microsoft.com/office/officeart/2008/layout/RadialCluster"/>
    <dgm:cxn modelId="{25D80E3A-7F7F-432E-A514-4EA5A11436C6}" type="presOf" srcId="{87D3D143-4FC4-4754-8478-18BCFBD20D7E}" destId="{3FE548C8-797A-4B03-863F-D152528C0FC7}" srcOrd="0" destOrd="0" presId="urn:microsoft.com/office/officeart/2008/layout/RadialCluster"/>
    <dgm:cxn modelId="{9BE5943B-136D-4F8C-A124-88198AA8BC92}" type="presOf" srcId="{6C745D34-B466-4C9D-AF7E-539C7041BEEC}" destId="{8FA1119D-4614-4FC4-B32F-FACDBF7F8FDB}" srcOrd="0" destOrd="0" presId="urn:microsoft.com/office/officeart/2008/layout/RadialCluster"/>
    <dgm:cxn modelId="{B4125016-84E1-4BA9-945D-A508522F11D2}" type="presOf" srcId="{D0844163-8C38-43AB-AADC-BE392742C3B3}" destId="{4E2B5B8D-A4F3-4BB8-9FA5-635F0AA67666}" srcOrd="0" destOrd="0" presId="urn:microsoft.com/office/officeart/2008/layout/RadialCluster"/>
    <dgm:cxn modelId="{13F823FE-E0E4-4EF6-ACA3-E78B98BD6269}" type="presParOf" srcId="{5294815A-9AF8-4D23-8ECD-B027BAD0CA85}" destId="{91ACAFC5-F3BC-4627-B18D-40848AE94C5B}" srcOrd="0" destOrd="0" presId="urn:microsoft.com/office/officeart/2008/layout/RadialCluster"/>
    <dgm:cxn modelId="{8282BFCC-6160-4D60-B377-A2FCB349B42F}" type="presParOf" srcId="{91ACAFC5-F3BC-4627-B18D-40848AE94C5B}" destId="{4E2B5B8D-A4F3-4BB8-9FA5-635F0AA67666}" srcOrd="0" destOrd="0" presId="urn:microsoft.com/office/officeart/2008/layout/RadialCluster"/>
    <dgm:cxn modelId="{55150E2B-71D3-403F-96A2-EF0027D6E1BF}" type="presParOf" srcId="{91ACAFC5-F3BC-4627-B18D-40848AE94C5B}" destId="{792DC949-B9E9-4D3C-A8C2-5DF37C925475}" srcOrd="1" destOrd="0" presId="urn:microsoft.com/office/officeart/2008/layout/RadialCluster"/>
    <dgm:cxn modelId="{CFBB2F0B-A5A3-4041-B224-C6E8091C1071}" type="presParOf" srcId="{91ACAFC5-F3BC-4627-B18D-40848AE94C5B}" destId="{8FA1119D-4614-4FC4-B32F-FACDBF7F8FDB}" srcOrd="2" destOrd="0" presId="urn:microsoft.com/office/officeart/2008/layout/RadialCluster"/>
    <dgm:cxn modelId="{6B377CF1-DD10-4E01-B22B-47234C370454}" type="presParOf" srcId="{91ACAFC5-F3BC-4627-B18D-40848AE94C5B}" destId="{3FE548C8-797A-4B03-863F-D152528C0FC7}" srcOrd="3" destOrd="0" presId="urn:microsoft.com/office/officeart/2008/layout/RadialCluster"/>
    <dgm:cxn modelId="{FBA7C7EB-AA01-479F-BFDA-A22F8A051BC0}" type="presParOf" srcId="{91ACAFC5-F3BC-4627-B18D-40848AE94C5B}" destId="{B4C15758-3693-4705-A2A7-2C367D8B089F}" srcOrd="4" destOrd="0" presId="urn:microsoft.com/office/officeart/2008/layout/RadialCluster"/>
    <dgm:cxn modelId="{8D884306-F8A3-4EFA-A670-C3C9A833246D}" type="presParOf" srcId="{91ACAFC5-F3BC-4627-B18D-40848AE94C5B}" destId="{25F1E11F-EE50-44EE-ADFD-421310FCCF7E}" srcOrd="5" destOrd="0" presId="urn:microsoft.com/office/officeart/2008/layout/RadialCluster"/>
    <dgm:cxn modelId="{89729361-4494-43F6-8A23-7478092568AB}" type="presParOf" srcId="{91ACAFC5-F3BC-4627-B18D-40848AE94C5B}" destId="{F387100B-E556-4698-92BF-C63B831F7EB7}"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B5B8D-A4F3-4BB8-9FA5-635F0AA67666}">
      <dsp:nvSpPr>
        <dsp:cNvPr id="0" name=""/>
        <dsp:cNvSpPr/>
      </dsp:nvSpPr>
      <dsp:spPr>
        <a:xfrm>
          <a:off x="3672214" y="2127051"/>
          <a:ext cx="1371600" cy="137160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a:lnSpc>
              <a:spcPct val="90000"/>
            </a:lnSpc>
            <a:spcBef>
              <a:spcPct val="0"/>
            </a:spcBef>
            <a:spcAft>
              <a:spcPct val="35000"/>
            </a:spcAft>
          </a:pPr>
          <a:r>
            <a:rPr lang="en-US" sz="2500" kern="1200" dirty="0" smtClean="0"/>
            <a:t>Student with Asthma</a:t>
          </a:r>
          <a:endParaRPr lang="en-US" sz="2500" kern="1200" dirty="0"/>
        </a:p>
      </dsp:txBody>
      <dsp:txXfrm>
        <a:off x="3739170" y="2194007"/>
        <a:ext cx="1237688" cy="1237688"/>
      </dsp:txXfrm>
    </dsp:sp>
    <dsp:sp modelId="{792DC949-B9E9-4D3C-A8C2-5DF37C925475}">
      <dsp:nvSpPr>
        <dsp:cNvPr id="0" name=""/>
        <dsp:cNvSpPr/>
      </dsp:nvSpPr>
      <dsp:spPr>
        <a:xfrm rot="16200000">
          <a:off x="3876954" y="1645991"/>
          <a:ext cx="962120" cy="0"/>
        </a:xfrm>
        <a:custGeom>
          <a:avLst/>
          <a:gdLst/>
          <a:ahLst/>
          <a:cxnLst/>
          <a:rect l="0" t="0" r="0" b="0"/>
          <a:pathLst>
            <a:path>
              <a:moveTo>
                <a:pt x="0" y="0"/>
              </a:moveTo>
              <a:lnTo>
                <a:pt x="962120" y="0"/>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8FA1119D-4614-4FC4-B32F-FACDBF7F8FDB}">
      <dsp:nvSpPr>
        <dsp:cNvPr id="0" name=""/>
        <dsp:cNvSpPr/>
      </dsp:nvSpPr>
      <dsp:spPr>
        <a:xfrm>
          <a:off x="3898528" y="245959"/>
          <a:ext cx="918972" cy="918972"/>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577850">
            <a:lnSpc>
              <a:spcPct val="90000"/>
            </a:lnSpc>
            <a:spcBef>
              <a:spcPct val="0"/>
            </a:spcBef>
            <a:spcAft>
              <a:spcPct val="35000"/>
            </a:spcAft>
          </a:pPr>
          <a:r>
            <a:rPr lang="en-US" sz="1300" kern="1200" dirty="0" smtClean="0"/>
            <a:t>Health Education</a:t>
          </a:r>
          <a:endParaRPr lang="en-US" sz="1300" kern="1200" dirty="0"/>
        </a:p>
      </dsp:txBody>
      <dsp:txXfrm>
        <a:off x="3943389" y="290820"/>
        <a:ext cx="829250" cy="829250"/>
      </dsp:txXfrm>
    </dsp:sp>
    <dsp:sp modelId="{3FE548C8-797A-4B03-863F-D152528C0FC7}">
      <dsp:nvSpPr>
        <dsp:cNvPr id="0" name=""/>
        <dsp:cNvSpPr/>
      </dsp:nvSpPr>
      <dsp:spPr>
        <a:xfrm rot="1800000">
          <a:off x="4991233" y="3405034"/>
          <a:ext cx="784943" cy="0"/>
        </a:xfrm>
        <a:custGeom>
          <a:avLst/>
          <a:gdLst/>
          <a:ahLst/>
          <a:cxnLst/>
          <a:rect l="0" t="0" r="0" b="0"/>
          <a:pathLst>
            <a:path>
              <a:moveTo>
                <a:pt x="0" y="0"/>
              </a:moveTo>
              <a:lnTo>
                <a:pt x="784943" y="0"/>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B4C15758-3693-4705-A2A7-2C367D8B089F}">
      <dsp:nvSpPr>
        <dsp:cNvPr id="0" name=""/>
        <dsp:cNvSpPr/>
      </dsp:nvSpPr>
      <dsp:spPr>
        <a:xfrm>
          <a:off x="5723595" y="3407068"/>
          <a:ext cx="918972" cy="918972"/>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t>Patient care </a:t>
          </a:r>
          <a:endParaRPr lang="en-US" sz="1800" kern="1200" dirty="0"/>
        </a:p>
      </dsp:txBody>
      <dsp:txXfrm>
        <a:off x="5768456" y="3451929"/>
        <a:ext cx="829250" cy="829250"/>
      </dsp:txXfrm>
    </dsp:sp>
    <dsp:sp modelId="{25F1E11F-EE50-44EE-ADFD-421310FCCF7E}">
      <dsp:nvSpPr>
        <dsp:cNvPr id="0" name=""/>
        <dsp:cNvSpPr/>
      </dsp:nvSpPr>
      <dsp:spPr>
        <a:xfrm rot="9000000">
          <a:off x="3168024" y="3343895"/>
          <a:ext cx="540388" cy="0"/>
        </a:xfrm>
        <a:custGeom>
          <a:avLst/>
          <a:gdLst/>
          <a:ahLst/>
          <a:cxnLst/>
          <a:rect l="0" t="0" r="0" b="0"/>
          <a:pathLst>
            <a:path>
              <a:moveTo>
                <a:pt x="0" y="0"/>
              </a:moveTo>
              <a:lnTo>
                <a:pt x="540388" y="0"/>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F387100B-E556-4698-92BF-C63B831F7EB7}">
      <dsp:nvSpPr>
        <dsp:cNvPr id="0" name=""/>
        <dsp:cNvSpPr/>
      </dsp:nvSpPr>
      <dsp:spPr>
        <a:xfrm>
          <a:off x="1861670" y="3407068"/>
          <a:ext cx="1342553" cy="918972"/>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kern="1200" dirty="0" smtClean="0"/>
            <a:t>Care Coordination</a:t>
          </a:r>
          <a:endParaRPr lang="en-US" sz="1600" kern="1200" dirty="0"/>
        </a:p>
      </dsp:txBody>
      <dsp:txXfrm>
        <a:off x="1906531" y="3451929"/>
        <a:ext cx="1252831" cy="829250"/>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760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0"/>
            <a:ext cx="2972421" cy="467602"/>
          </a:xfrm>
          <a:prstGeom prst="rect">
            <a:avLst/>
          </a:prstGeom>
        </p:spPr>
        <p:txBody>
          <a:bodyPr vert="horz" lIns="91440" tIns="45720" rIns="91440" bIns="45720" rtlCol="0"/>
          <a:lstStyle>
            <a:lvl1pPr algn="r">
              <a:defRPr sz="1200"/>
            </a:lvl1pPr>
          </a:lstStyle>
          <a:p>
            <a:fld id="{9767A58A-D658-49EC-9193-37488F8398D7}" type="datetimeFigureOut">
              <a:rPr lang="en-US" smtClean="0"/>
              <a:t>10/13/2015</a:t>
            </a:fld>
            <a:endParaRPr lang="en-US"/>
          </a:p>
        </p:txBody>
      </p:sp>
      <p:sp>
        <p:nvSpPr>
          <p:cNvPr id="4" name="Footer Placeholder 3"/>
          <p:cNvSpPr>
            <a:spLocks noGrp="1"/>
          </p:cNvSpPr>
          <p:nvPr>
            <p:ph type="ftr" sz="quarter" idx="2"/>
          </p:nvPr>
        </p:nvSpPr>
        <p:spPr>
          <a:xfrm>
            <a:off x="1" y="8846262"/>
            <a:ext cx="2972421" cy="46760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46262"/>
            <a:ext cx="2972421" cy="467602"/>
          </a:xfrm>
          <a:prstGeom prst="rect">
            <a:avLst/>
          </a:prstGeom>
        </p:spPr>
        <p:txBody>
          <a:bodyPr vert="horz" lIns="91440" tIns="45720" rIns="91440" bIns="45720" rtlCol="0" anchor="b"/>
          <a:lstStyle>
            <a:lvl1pPr algn="r">
              <a:defRPr sz="1200"/>
            </a:lvl1pPr>
          </a:lstStyle>
          <a:p>
            <a:fld id="{DD32CB2C-E9CE-4D8D-8332-D3ABFFF6022C}" type="slidenum">
              <a:rPr lang="en-US" smtClean="0"/>
              <a:t>‹#›</a:t>
            </a:fld>
            <a:endParaRPr lang="en-US"/>
          </a:p>
        </p:txBody>
      </p:sp>
    </p:spTree>
    <p:extLst>
      <p:ext uri="{BB962C8B-B14F-4D97-AF65-F5344CB8AC3E}">
        <p14:creationId xmlns:p14="http://schemas.microsoft.com/office/powerpoint/2010/main" val="3058578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84613" y="0"/>
            <a:ext cx="2971800" cy="467310"/>
          </a:xfrm>
          <a:prstGeom prst="rect">
            <a:avLst/>
          </a:prstGeom>
        </p:spPr>
        <p:txBody>
          <a:bodyPr vert="horz" lIns="93177" tIns="46589" rIns="93177" bIns="46589" rtlCol="0"/>
          <a:lstStyle>
            <a:lvl1pPr algn="r">
              <a:defRPr sz="1200"/>
            </a:lvl1pPr>
          </a:lstStyle>
          <a:p>
            <a:fld id="{6203A71F-4F9F-4BB3-935B-7FA74B821B56}" type="datetimeFigureOut">
              <a:rPr lang="en-US" smtClean="0"/>
              <a:t>10/13/2015</a:t>
            </a:fld>
            <a:endParaRPr lang="en-US"/>
          </a:p>
        </p:txBody>
      </p:sp>
      <p:sp>
        <p:nvSpPr>
          <p:cNvPr id="4" name="Slide Image Placeholder 3"/>
          <p:cNvSpPr>
            <a:spLocks noGrp="1" noRot="1" noChangeAspect="1"/>
          </p:cNvSpPr>
          <p:nvPr>
            <p:ph type="sldImg" idx="2"/>
          </p:nvPr>
        </p:nvSpPr>
        <p:spPr>
          <a:xfrm>
            <a:off x="1333500" y="1163638"/>
            <a:ext cx="4191000" cy="31432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4"/>
            <a:ext cx="2971800" cy="467309"/>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09"/>
          </a:xfrm>
          <a:prstGeom prst="rect">
            <a:avLst/>
          </a:prstGeom>
        </p:spPr>
        <p:txBody>
          <a:bodyPr vert="horz" lIns="93177" tIns="46589" rIns="93177" bIns="46589" rtlCol="0" anchor="b"/>
          <a:lstStyle>
            <a:lvl1pPr algn="r">
              <a:defRPr sz="1200"/>
            </a:lvl1pPr>
          </a:lstStyle>
          <a:p>
            <a:fld id="{38E8A817-7FAD-4258-B843-8C40CF5A8AC8}" type="slidenum">
              <a:rPr lang="en-US" smtClean="0"/>
              <a:t>‹#›</a:t>
            </a:fld>
            <a:endParaRPr lang="en-US"/>
          </a:p>
        </p:txBody>
      </p:sp>
    </p:spTree>
    <p:extLst>
      <p:ext uri="{BB962C8B-B14F-4D97-AF65-F5344CB8AC3E}">
        <p14:creationId xmlns:p14="http://schemas.microsoft.com/office/powerpoint/2010/main" val="3211151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E8A817-7FAD-4258-B843-8C40CF5A8AC8}" type="slidenum">
              <a:rPr lang="en-US" smtClean="0"/>
              <a:t>1</a:t>
            </a:fld>
            <a:endParaRPr lang="en-US"/>
          </a:p>
        </p:txBody>
      </p:sp>
    </p:spTree>
    <p:extLst>
      <p:ext uri="{BB962C8B-B14F-4D97-AF65-F5344CB8AC3E}">
        <p14:creationId xmlns:p14="http://schemas.microsoft.com/office/powerpoint/2010/main" val="1023908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of these is the</a:t>
            </a:r>
            <a:r>
              <a:rPr lang="en-US" baseline="0" dirty="0" smtClean="0"/>
              <a:t> School Health Coordinators</a:t>
            </a:r>
            <a:endParaRPr lang="en-US" dirty="0"/>
          </a:p>
        </p:txBody>
      </p:sp>
      <p:sp>
        <p:nvSpPr>
          <p:cNvPr id="4" name="Slide Number Placeholder 3"/>
          <p:cNvSpPr>
            <a:spLocks noGrp="1"/>
          </p:cNvSpPr>
          <p:nvPr>
            <p:ph type="sldNum" sz="quarter" idx="10"/>
          </p:nvPr>
        </p:nvSpPr>
        <p:spPr/>
        <p:txBody>
          <a:bodyPr/>
          <a:lstStyle/>
          <a:p>
            <a:fld id="{38E8A817-7FAD-4258-B843-8C40CF5A8AC8}" type="slidenum">
              <a:rPr lang="en-US" smtClean="0"/>
              <a:t>12</a:t>
            </a:fld>
            <a:endParaRPr lang="en-US"/>
          </a:p>
        </p:txBody>
      </p:sp>
    </p:spTree>
    <p:extLst>
      <p:ext uri="{BB962C8B-B14F-4D97-AF65-F5344CB8AC3E}">
        <p14:creationId xmlns:p14="http://schemas.microsoft.com/office/powerpoint/2010/main" val="2171011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look to our SHC for leadership and guidance in regards to </a:t>
            </a:r>
            <a:r>
              <a:rPr lang="en-US" dirty="0">
                <a:solidFill>
                  <a:srgbClr val="0B3066"/>
                </a:solidFill>
              </a:rPr>
              <a:t>health </a:t>
            </a:r>
            <a:r>
              <a:rPr lang="en-US" dirty="0">
                <a:solidFill>
                  <a:srgbClr val="FF0000"/>
                </a:solidFill>
              </a:rPr>
              <a:t>policies, practices, and program expertise. The </a:t>
            </a:r>
            <a:r>
              <a:rPr lang="en-US" dirty="0" smtClean="0">
                <a:solidFill>
                  <a:srgbClr val="FF0000"/>
                </a:solidFill>
              </a:rPr>
              <a:t>22 </a:t>
            </a:r>
            <a:r>
              <a:rPr lang="en-US" dirty="0">
                <a:solidFill>
                  <a:srgbClr val="FF0000"/>
                </a:solidFill>
              </a:rPr>
              <a:t>regional coordinators provide training and support for the Michigan Model for </a:t>
            </a:r>
            <a:r>
              <a:rPr lang="en-US" dirty="0" smtClean="0">
                <a:solidFill>
                  <a:srgbClr val="FF0000"/>
                </a:solidFill>
              </a:rPr>
              <a:t>Health through 24</a:t>
            </a:r>
            <a:r>
              <a:rPr lang="en-US" baseline="0" dirty="0" smtClean="0">
                <a:solidFill>
                  <a:srgbClr val="FF0000"/>
                </a:solidFill>
              </a:rPr>
              <a:t> sites</a:t>
            </a:r>
            <a:r>
              <a:rPr lang="en-US" dirty="0" smtClean="0">
                <a:solidFill>
                  <a:srgbClr val="FF0000"/>
                </a:solidFill>
              </a:rPr>
              <a:t>. </a:t>
            </a:r>
            <a:r>
              <a:rPr lang="en-US" dirty="0">
                <a:solidFill>
                  <a:srgbClr val="FF0000"/>
                </a:solidFill>
              </a:rPr>
              <a:t>They also provide assessment of the health curriculum and programming in schools.</a:t>
            </a:r>
          </a:p>
          <a:p>
            <a:endParaRPr lang="en-US" dirty="0"/>
          </a:p>
        </p:txBody>
      </p:sp>
      <p:sp>
        <p:nvSpPr>
          <p:cNvPr id="4" name="Slide Number Placeholder 3"/>
          <p:cNvSpPr>
            <a:spLocks noGrp="1"/>
          </p:cNvSpPr>
          <p:nvPr>
            <p:ph type="sldNum" sz="quarter" idx="10"/>
          </p:nvPr>
        </p:nvSpPr>
        <p:spPr/>
        <p:txBody>
          <a:bodyPr/>
          <a:lstStyle/>
          <a:p>
            <a:fld id="{38E8A817-7FAD-4258-B843-8C40CF5A8AC8}" type="slidenum">
              <a:rPr lang="en-US" smtClean="0"/>
              <a:t>13</a:t>
            </a:fld>
            <a:endParaRPr lang="en-US"/>
          </a:p>
        </p:txBody>
      </p:sp>
    </p:spTree>
    <p:extLst>
      <p:ext uri="{BB962C8B-B14F-4D97-AF65-F5344CB8AC3E}">
        <p14:creationId xmlns:p14="http://schemas.microsoft.com/office/powerpoint/2010/main" val="2864571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School nurses represent the </a:t>
            </a:r>
            <a:r>
              <a:rPr lang="en-US" dirty="0" smtClean="0"/>
              <a:t>2nd </a:t>
            </a:r>
            <a:r>
              <a:rPr lang="en-US" dirty="0"/>
              <a:t>School Health Partners. MASN is the statewide school nurse org. </a:t>
            </a:r>
          </a:p>
        </p:txBody>
      </p:sp>
      <p:sp>
        <p:nvSpPr>
          <p:cNvPr id="4" name="Slide Number Placeholder 3"/>
          <p:cNvSpPr>
            <a:spLocks noGrp="1"/>
          </p:cNvSpPr>
          <p:nvPr>
            <p:ph type="sldNum" sz="quarter" idx="10"/>
          </p:nvPr>
        </p:nvSpPr>
        <p:spPr/>
        <p:txBody>
          <a:bodyPr/>
          <a:lstStyle/>
          <a:p>
            <a:fld id="{38E8A817-7FAD-4258-B843-8C40CF5A8AC8}" type="slidenum">
              <a:rPr lang="en-US" smtClean="0"/>
              <a:t>14</a:t>
            </a:fld>
            <a:endParaRPr lang="en-US"/>
          </a:p>
        </p:txBody>
      </p:sp>
    </p:spTree>
    <p:extLst>
      <p:ext uri="{BB962C8B-B14F-4D97-AF65-F5344CB8AC3E}">
        <p14:creationId xmlns:p14="http://schemas.microsoft.com/office/powerpoint/2010/main" val="2171011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School nurses practice is a form of public health. The school nurse provides service to the entire school community; students, teachers, staff and often times family members of each. The care coordination provided by school nurses provides a link between the primary care provider and the school staff responsible for caring for the students who require care. The school nurse focuses on goal that will keep the student healthy, in school and ready to learn. This includes being able to control their condition. </a:t>
            </a:r>
            <a:endParaRPr lang="en-US" dirty="0"/>
          </a:p>
        </p:txBody>
      </p:sp>
      <p:sp>
        <p:nvSpPr>
          <p:cNvPr id="4" name="Slide Number Placeholder 3"/>
          <p:cNvSpPr>
            <a:spLocks noGrp="1"/>
          </p:cNvSpPr>
          <p:nvPr>
            <p:ph type="sldNum" sz="quarter" idx="10"/>
          </p:nvPr>
        </p:nvSpPr>
        <p:spPr/>
        <p:txBody>
          <a:bodyPr/>
          <a:lstStyle/>
          <a:p>
            <a:fld id="{38E8A817-7FAD-4258-B843-8C40CF5A8AC8}" type="slidenum">
              <a:rPr lang="en-US" smtClean="0"/>
              <a:t>15</a:t>
            </a:fld>
            <a:endParaRPr lang="en-US"/>
          </a:p>
        </p:txBody>
      </p:sp>
    </p:spTree>
    <p:extLst>
      <p:ext uri="{BB962C8B-B14F-4D97-AF65-F5344CB8AC3E}">
        <p14:creationId xmlns:p14="http://schemas.microsoft.com/office/powerpoint/2010/main" val="2171011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is a great deal of care coordination that needs to occur to keep our students with asthma safe and in school. This care is often disregarded  if a nurse is not present to provide it. School Nurses</a:t>
            </a:r>
          </a:p>
          <a:p>
            <a:pPr marL="285750" indent="-285750">
              <a:buFont typeface="Wingdings" panose="05000000000000000000" pitchFamily="2" charset="2"/>
              <a:buChar char="Ø"/>
            </a:pPr>
            <a:r>
              <a:rPr lang="en-US" sz="1200" b="1" dirty="0" smtClean="0">
                <a:solidFill>
                  <a:schemeClr val="tx2"/>
                </a:solidFill>
              </a:rPr>
              <a:t>Outreach </a:t>
            </a:r>
            <a:r>
              <a:rPr lang="en-US" sz="1200" dirty="0" smtClean="0">
                <a:solidFill>
                  <a:schemeClr val="tx2"/>
                </a:solidFill>
              </a:rPr>
              <a:t>to students/families to meet their individual needs;</a:t>
            </a:r>
          </a:p>
          <a:p>
            <a:pPr marL="285750" indent="-285750">
              <a:buFont typeface="Wingdings" panose="05000000000000000000" pitchFamily="2" charset="2"/>
              <a:buChar char="Ø"/>
            </a:pPr>
            <a:r>
              <a:rPr lang="en-US" sz="1200" b="1" dirty="0" smtClean="0">
                <a:solidFill>
                  <a:schemeClr val="tx2"/>
                </a:solidFill>
              </a:rPr>
              <a:t>Access </a:t>
            </a:r>
            <a:r>
              <a:rPr lang="en-US" sz="1200" dirty="0" smtClean="0">
                <a:solidFill>
                  <a:schemeClr val="tx2"/>
                </a:solidFill>
              </a:rPr>
              <a:t>to needed physical or mental healthcare providers;</a:t>
            </a:r>
          </a:p>
          <a:p>
            <a:pPr marL="285750" indent="-285750">
              <a:buFont typeface="Wingdings" panose="05000000000000000000" pitchFamily="2" charset="2"/>
              <a:buChar char="Ø"/>
            </a:pPr>
            <a:r>
              <a:rPr lang="en-US" sz="1200" b="1" dirty="0" smtClean="0">
                <a:solidFill>
                  <a:schemeClr val="tx2"/>
                </a:solidFill>
              </a:rPr>
              <a:t>Ensure students feel safe </a:t>
            </a:r>
            <a:r>
              <a:rPr lang="en-US" sz="1200" dirty="0" smtClean="0">
                <a:solidFill>
                  <a:schemeClr val="tx2"/>
                </a:solidFill>
              </a:rPr>
              <a:t>at school;</a:t>
            </a:r>
          </a:p>
          <a:p>
            <a:pPr marL="285750" indent="-285750">
              <a:buFont typeface="Wingdings" panose="05000000000000000000" pitchFamily="2" charset="2"/>
              <a:buChar char="Ø"/>
            </a:pPr>
            <a:r>
              <a:rPr lang="en-US" sz="1200" b="1" dirty="0" smtClean="0">
                <a:solidFill>
                  <a:schemeClr val="tx2"/>
                </a:solidFill>
              </a:rPr>
              <a:t>Provide support </a:t>
            </a:r>
            <a:r>
              <a:rPr lang="en-US" sz="1200" dirty="0" smtClean="0">
                <a:solidFill>
                  <a:schemeClr val="tx2"/>
                </a:solidFill>
              </a:rPr>
              <a:t>during the school day;</a:t>
            </a:r>
          </a:p>
          <a:p>
            <a:pPr marL="285750" indent="-285750">
              <a:buFont typeface="Wingdings" panose="05000000000000000000" pitchFamily="2" charset="2"/>
              <a:buChar char="Ø"/>
            </a:pPr>
            <a:r>
              <a:rPr lang="en-US" sz="1200" b="1" dirty="0" smtClean="0">
                <a:solidFill>
                  <a:schemeClr val="tx2"/>
                </a:solidFill>
              </a:rPr>
              <a:t>Encourage utilization of reporting systems </a:t>
            </a:r>
            <a:r>
              <a:rPr lang="en-US" sz="1200" dirty="0" smtClean="0">
                <a:solidFill>
                  <a:schemeClr val="tx2"/>
                </a:solidFill>
              </a:rPr>
              <a:t>for better data collection;</a:t>
            </a:r>
          </a:p>
          <a:p>
            <a:pPr marL="285750" indent="-285750">
              <a:buFont typeface="Wingdings" panose="05000000000000000000" pitchFamily="2" charset="2"/>
              <a:buChar char="Ø"/>
            </a:pPr>
            <a:r>
              <a:rPr lang="en-US" sz="1200" b="1" dirty="0" smtClean="0">
                <a:solidFill>
                  <a:schemeClr val="tx2"/>
                </a:solidFill>
              </a:rPr>
              <a:t>Conduct parent/caregiver and student classes </a:t>
            </a:r>
            <a:r>
              <a:rPr lang="en-US" sz="1200" dirty="0" smtClean="0">
                <a:solidFill>
                  <a:schemeClr val="tx2"/>
                </a:solidFill>
              </a:rPr>
              <a:t>on health topics; </a:t>
            </a:r>
          </a:p>
          <a:p>
            <a:pPr marL="285750" indent="-285750">
              <a:buFont typeface="Wingdings" panose="05000000000000000000" pitchFamily="2" charset="2"/>
              <a:buChar char="Ø"/>
            </a:pPr>
            <a:r>
              <a:rPr lang="en-US" sz="1200" b="1" dirty="0" smtClean="0">
                <a:solidFill>
                  <a:schemeClr val="tx2"/>
                </a:solidFill>
              </a:rPr>
              <a:t>A</a:t>
            </a:r>
            <a:r>
              <a:rPr lang="en-US" sz="1100" b="1" dirty="0" smtClean="0">
                <a:solidFill>
                  <a:schemeClr val="tx2"/>
                </a:solidFill>
              </a:rPr>
              <a:t>dvocate </a:t>
            </a:r>
            <a:r>
              <a:rPr lang="en-US" sz="1100" dirty="0" smtClean="0">
                <a:solidFill>
                  <a:schemeClr val="tx2"/>
                </a:solidFill>
              </a:rPr>
              <a:t>for a school-wide approach to addressing chronic absenteeism</a:t>
            </a:r>
          </a:p>
          <a:p>
            <a:pPr marL="285750" indent="-285750">
              <a:buFont typeface="Wingdings" panose="05000000000000000000" pitchFamily="2" charset="2"/>
              <a:buChar char="Ø"/>
            </a:pPr>
            <a:endParaRPr lang="en-US" sz="110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100" baseline="0" dirty="0" smtClean="0"/>
              <a:t>School nurses identify health issues before they become a medical emergency. School nurses also focus on ensuring that all students have a medical home. </a:t>
            </a:r>
            <a:endParaRPr lang="en-US" sz="1100" dirty="0" smtClean="0"/>
          </a:p>
          <a:p>
            <a:pPr marL="0" indent="0">
              <a:buFont typeface="Wingdings" panose="05000000000000000000" pitchFamily="2" charset="2"/>
              <a:buNone/>
            </a:pPr>
            <a:endParaRPr lang="en-US" sz="1100" dirty="0" smtClean="0">
              <a:solidFill>
                <a:schemeClr val="tx2"/>
              </a:solidFill>
            </a:endParaRPr>
          </a:p>
          <a:p>
            <a:endParaRPr lang="en-US" dirty="0"/>
          </a:p>
        </p:txBody>
      </p:sp>
      <p:sp>
        <p:nvSpPr>
          <p:cNvPr id="4" name="Slide Number Placeholder 3"/>
          <p:cNvSpPr>
            <a:spLocks noGrp="1"/>
          </p:cNvSpPr>
          <p:nvPr>
            <p:ph type="sldNum" sz="quarter" idx="10"/>
          </p:nvPr>
        </p:nvSpPr>
        <p:spPr/>
        <p:txBody>
          <a:bodyPr/>
          <a:lstStyle/>
          <a:p>
            <a:fld id="{38E8A817-7FAD-4258-B843-8C40CF5A8AC8}" type="slidenum">
              <a:rPr lang="en-US" smtClean="0"/>
              <a:t>16</a:t>
            </a:fld>
            <a:endParaRPr lang="en-US"/>
          </a:p>
        </p:txBody>
      </p:sp>
    </p:spTree>
    <p:extLst>
      <p:ext uri="{BB962C8B-B14F-4D97-AF65-F5344CB8AC3E}">
        <p14:creationId xmlns:p14="http://schemas.microsoft.com/office/powerpoint/2010/main" val="462463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E8A817-7FAD-4258-B843-8C40CF5A8AC8}" type="slidenum">
              <a:rPr lang="en-US" smtClean="0"/>
              <a:t>17</a:t>
            </a:fld>
            <a:endParaRPr lang="en-US"/>
          </a:p>
        </p:txBody>
      </p:sp>
    </p:spTree>
    <p:extLst>
      <p:ext uri="{BB962C8B-B14F-4D97-AF65-F5344CB8AC3E}">
        <p14:creationId xmlns:p14="http://schemas.microsoft.com/office/powerpoint/2010/main" val="4151792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E8A817-7FAD-4258-B843-8C40CF5A8AC8}" type="slidenum">
              <a:rPr lang="en-US" smtClean="0"/>
              <a:t>18</a:t>
            </a:fld>
            <a:endParaRPr lang="en-US"/>
          </a:p>
        </p:txBody>
      </p:sp>
    </p:spTree>
    <p:extLst>
      <p:ext uri="{BB962C8B-B14F-4D97-AF65-F5344CB8AC3E}">
        <p14:creationId xmlns:p14="http://schemas.microsoft.com/office/powerpoint/2010/main" val="416703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E8A817-7FAD-4258-B843-8C40CF5A8AC8}" type="slidenum">
              <a:rPr lang="en-US" smtClean="0"/>
              <a:t>19</a:t>
            </a:fld>
            <a:endParaRPr lang="en-US"/>
          </a:p>
        </p:txBody>
      </p:sp>
    </p:spTree>
    <p:extLst>
      <p:ext uri="{BB962C8B-B14F-4D97-AF65-F5344CB8AC3E}">
        <p14:creationId xmlns:p14="http://schemas.microsoft.com/office/powerpoint/2010/main" val="3277427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breakdown by county of where the school nurses are in Michigan. You</a:t>
            </a:r>
            <a:r>
              <a:rPr lang="en-US" baseline="0" dirty="0" smtClean="0"/>
              <a:t> can see that we have large regions of our state with no school nurses. The only county that shows the recommended ratio actually  has fewer that 750 students in the entire county. </a:t>
            </a:r>
            <a:endParaRPr lang="en-US" dirty="0"/>
          </a:p>
        </p:txBody>
      </p:sp>
      <p:sp>
        <p:nvSpPr>
          <p:cNvPr id="4" name="Slide Number Placeholder 3"/>
          <p:cNvSpPr>
            <a:spLocks noGrp="1"/>
          </p:cNvSpPr>
          <p:nvPr>
            <p:ph type="sldNum" sz="quarter" idx="10"/>
          </p:nvPr>
        </p:nvSpPr>
        <p:spPr/>
        <p:txBody>
          <a:bodyPr/>
          <a:lstStyle/>
          <a:p>
            <a:fld id="{38E8A817-7FAD-4258-B843-8C40CF5A8AC8}" type="slidenum">
              <a:rPr lang="en-US" smtClean="0"/>
              <a:t>20</a:t>
            </a:fld>
            <a:endParaRPr lang="en-US"/>
          </a:p>
        </p:txBody>
      </p:sp>
    </p:spTree>
    <p:extLst>
      <p:ext uri="{BB962C8B-B14F-4D97-AF65-F5344CB8AC3E}">
        <p14:creationId xmlns:p14="http://schemas.microsoft.com/office/powerpoint/2010/main" val="39183169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also shows that nurses save money and</a:t>
            </a:r>
            <a:r>
              <a:rPr lang="en-US" baseline="0" dirty="0" smtClean="0"/>
              <a:t> time. </a:t>
            </a:r>
            <a:endParaRPr lang="en-US" dirty="0"/>
          </a:p>
        </p:txBody>
      </p:sp>
      <p:sp>
        <p:nvSpPr>
          <p:cNvPr id="4" name="Slide Number Placeholder 3"/>
          <p:cNvSpPr>
            <a:spLocks noGrp="1"/>
          </p:cNvSpPr>
          <p:nvPr>
            <p:ph type="sldNum" sz="quarter" idx="10"/>
          </p:nvPr>
        </p:nvSpPr>
        <p:spPr/>
        <p:txBody>
          <a:bodyPr/>
          <a:lstStyle/>
          <a:p>
            <a:fld id="{38E8A817-7FAD-4258-B843-8C40CF5A8AC8}" type="slidenum">
              <a:rPr lang="en-US" smtClean="0"/>
              <a:t>21</a:t>
            </a:fld>
            <a:endParaRPr lang="en-US"/>
          </a:p>
        </p:txBody>
      </p:sp>
    </p:spTree>
    <p:extLst>
      <p:ext uri="{BB962C8B-B14F-4D97-AF65-F5344CB8AC3E}">
        <p14:creationId xmlns:p14="http://schemas.microsoft.com/office/powerpoint/2010/main" val="1909399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E8A817-7FAD-4258-B843-8C40CF5A8AC8}" type="slidenum">
              <a:rPr lang="en-US" smtClean="0"/>
              <a:t>3</a:t>
            </a:fld>
            <a:endParaRPr lang="en-US"/>
          </a:p>
        </p:txBody>
      </p:sp>
    </p:spTree>
    <p:extLst>
      <p:ext uri="{BB962C8B-B14F-4D97-AF65-F5344CB8AC3E}">
        <p14:creationId xmlns:p14="http://schemas.microsoft.com/office/powerpoint/2010/main" val="4091326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school nurse in the building saves a considerable amount of time that they would have spent addressing health concerns of students.</a:t>
            </a:r>
          </a:p>
          <a:p>
            <a:endParaRPr lang="en-US" dirty="0" smtClean="0"/>
          </a:p>
          <a:p>
            <a:r>
              <a:rPr lang="en-US" dirty="0" err="1"/>
              <a:t>Baisch</a:t>
            </a:r>
            <a:r>
              <a:rPr lang="en-US" dirty="0"/>
              <a:t>, M.J., </a:t>
            </a:r>
            <a:r>
              <a:rPr lang="en-US" dirty="0" err="1"/>
              <a:t>Lundeen</a:t>
            </a:r>
            <a:r>
              <a:rPr lang="en-US" dirty="0"/>
              <a:t>, S.P., &amp; Murphy, M.K. (2011). Evidence-based research on the value of school nurse in an urban</a:t>
            </a:r>
          </a:p>
          <a:p>
            <a:r>
              <a:rPr lang="en-US" dirty="0"/>
              <a:t>school system. Journal of School Health, 81(2), 74-80. Retrieved from</a:t>
            </a:r>
          </a:p>
          <a:p>
            <a:r>
              <a:rPr lang="en-US" dirty="0"/>
              <a:t>http://onlinelibrary.wiley.com/doi/10.1111/j.1746-1561.2010.00563.x/abstract</a:t>
            </a:r>
          </a:p>
          <a:p>
            <a:endParaRPr lang="en-US" dirty="0"/>
          </a:p>
        </p:txBody>
      </p:sp>
      <p:sp>
        <p:nvSpPr>
          <p:cNvPr id="4" name="Slide Number Placeholder 3"/>
          <p:cNvSpPr>
            <a:spLocks noGrp="1"/>
          </p:cNvSpPr>
          <p:nvPr>
            <p:ph type="sldNum" sz="quarter" idx="10"/>
          </p:nvPr>
        </p:nvSpPr>
        <p:spPr/>
        <p:txBody>
          <a:bodyPr/>
          <a:lstStyle/>
          <a:p>
            <a:fld id="{38E8A817-7FAD-4258-B843-8C40CF5A8AC8}" type="slidenum">
              <a:rPr lang="en-US" smtClean="0"/>
              <a:t>22</a:t>
            </a:fld>
            <a:endParaRPr lang="en-US"/>
          </a:p>
        </p:txBody>
      </p:sp>
    </p:spTree>
    <p:extLst>
      <p:ext uri="{BB962C8B-B14F-4D97-AF65-F5344CB8AC3E}">
        <p14:creationId xmlns:p14="http://schemas.microsoft.com/office/powerpoint/2010/main" val="2001524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E8A817-7FAD-4258-B843-8C40CF5A8AC8}" type="slidenum">
              <a:rPr lang="en-US" smtClean="0"/>
              <a:t>23</a:t>
            </a:fld>
            <a:endParaRPr lang="en-US"/>
          </a:p>
        </p:txBody>
      </p:sp>
    </p:spTree>
    <p:extLst>
      <p:ext uri="{BB962C8B-B14F-4D97-AF65-F5344CB8AC3E}">
        <p14:creationId xmlns:p14="http://schemas.microsoft.com/office/powerpoint/2010/main" val="2171011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E8A817-7FAD-4258-B843-8C40CF5A8AC8}"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935649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E8A817-7FAD-4258-B843-8C40CF5A8AC8}" type="slidenum">
              <a:rPr lang="en-US" smtClean="0"/>
              <a:t>25</a:t>
            </a:fld>
            <a:endParaRPr lang="en-US"/>
          </a:p>
        </p:txBody>
      </p:sp>
    </p:spTree>
    <p:extLst>
      <p:ext uri="{BB962C8B-B14F-4D97-AF65-F5344CB8AC3E}">
        <p14:creationId xmlns:p14="http://schemas.microsoft.com/office/powerpoint/2010/main" val="10388721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E8A817-7FAD-4258-B843-8C40CF5A8AC8}" type="slidenum">
              <a:rPr lang="en-US" smtClean="0"/>
              <a:t>26</a:t>
            </a:fld>
            <a:endParaRPr lang="en-US"/>
          </a:p>
        </p:txBody>
      </p:sp>
    </p:spTree>
    <p:extLst>
      <p:ext uri="{BB962C8B-B14F-4D97-AF65-F5344CB8AC3E}">
        <p14:creationId xmlns:p14="http://schemas.microsoft.com/office/powerpoint/2010/main" val="38206451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E8A817-7FAD-4258-B843-8C40CF5A8AC8}" type="slidenum">
              <a:rPr lang="en-US" smtClean="0"/>
              <a:t>27</a:t>
            </a:fld>
            <a:endParaRPr lang="en-US"/>
          </a:p>
        </p:txBody>
      </p:sp>
    </p:spTree>
    <p:extLst>
      <p:ext uri="{BB962C8B-B14F-4D97-AF65-F5344CB8AC3E}">
        <p14:creationId xmlns:p14="http://schemas.microsoft.com/office/powerpoint/2010/main" val="1348815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E8A817-7FAD-4258-B843-8C40CF5A8AC8}" type="slidenum">
              <a:rPr lang="en-US" smtClean="0"/>
              <a:t>28</a:t>
            </a:fld>
            <a:endParaRPr lang="en-US"/>
          </a:p>
        </p:txBody>
      </p:sp>
    </p:spTree>
    <p:extLst>
      <p:ext uri="{BB962C8B-B14F-4D97-AF65-F5344CB8AC3E}">
        <p14:creationId xmlns:p14="http://schemas.microsoft.com/office/powerpoint/2010/main" val="19725282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E8A817-7FAD-4258-B843-8C40CF5A8AC8}" type="slidenum">
              <a:rPr lang="en-US" smtClean="0"/>
              <a:t>29</a:t>
            </a:fld>
            <a:endParaRPr lang="en-US"/>
          </a:p>
        </p:txBody>
      </p:sp>
    </p:spTree>
    <p:extLst>
      <p:ext uri="{BB962C8B-B14F-4D97-AF65-F5344CB8AC3E}">
        <p14:creationId xmlns:p14="http://schemas.microsoft.com/office/powerpoint/2010/main" val="26866771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E8A817-7FAD-4258-B843-8C40CF5A8AC8}" type="slidenum">
              <a:rPr lang="en-US" smtClean="0"/>
              <a:t>30</a:t>
            </a:fld>
            <a:endParaRPr lang="en-US"/>
          </a:p>
        </p:txBody>
      </p:sp>
    </p:spTree>
    <p:extLst>
      <p:ext uri="{BB962C8B-B14F-4D97-AF65-F5344CB8AC3E}">
        <p14:creationId xmlns:p14="http://schemas.microsoft.com/office/powerpoint/2010/main" val="15725300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E8A817-7FAD-4258-B843-8C40CF5A8AC8}" type="slidenum">
              <a:rPr lang="en-US" smtClean="0"/>
              <a:t>33</a:t>
            </a:fld>
            <a:endParaRPr lang="en-US"/>
          </a:p>
        </p:txBody>
      </p:sp>
    </p:spTree>
    <p:extLst>
      <p:ext uri="{BB962C8B-B14F-4D97-AF65-F5344CB8AC3E}">
        <p14:creationId xmlns:p14="http://schemas.microsoft.com/office/powerpoint/2010/main" val="3210342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come to school with</a:t>
            </a:r>
            <a:r>
              <a:rPr lang="en-US" baseline="0" dirty="0" smtClean="0"/>
              <a:t> more than backpacks full of homework. I am reminded of a drawing that I have in my files. It is a child at the doorstep of the school. He has multiple suitcases and bags that he is struggling to carry. Each of the totes is labeled with some sort of health challenge; asthma, hunger, bullied, cavities hurt, the list goes on and on. The principal is standing in the hallway. And the student is asking, ‘can I get a little help here?’</a:t>
            </a:r>
          </a:p>
          <a:p>
            <a:r>
              <a:rPr lang="en-US" baseline="0" dirty="0" smtClean="0"/>
              <a:t>Without help, these challenges can lead to academic failure. </a:t>
            </a:r>
          </a:p>
          <a:p>
            <a:pPr defTabSz="931774">
              <a:defRPr/>
            </a:pPr>
            <a:r>
              <a:rPr lang="en-US" dirty="0" smtClean="0"/>
              <a:t>Michigan</a:t>
            </a:r>
            <a:r>
              <a:rPr lang="en-US" baseline="0" dirty="0" smtClean="0"/>
              <a:t> currently has a number of efforts focusing on student health. Lets take a look at them </a:t>
            </a:r>
            <a:endParaRPr lang="en-US" dirty="0" smtClean="0"/>
          </a:p>
          <a:p>
            <a:endParaRPr lang="en-US" dirty="0"/>
          </a:p>
        </p:txBody>
      </p:sp>
      <p:sp>
        <p:nvSpPr>
          <p:cNvPr id="4" name="Slide Number Placeholder 3"/>
          <p:cNvSpPr>
            <a:spLocks noGrp="1"/>
          </p:cNvSpPr>
          <p:nvPr>
            <p:ph type="sldNum" sz="quarter" idx="10"/>
          </p:nvPr>
        </p:nvSpPr>
        <p:spPr/>
        <p:txBody>
          <a:bodyPr/>
          <a:lstStyle/>
          <a:p>
            <a:fld id="{38E8A817-7FAD-4258-B843-8C40CF5A8AC8}" type="slidenum">
              <a:rPr lang="en-US" smtClean="0"/>
              <a:t>4</a:t>
            </a:fld>
            <a:endParaRPr lang="en-US"/>
          </a:p>
        </p:txBody>
      </p:sp>
    </p:spTree>
    <p:extLst>
      <p:ext uri="{BB962C8B-B14F-4D97-AF65-F5344CB8AC3E}">
        <p14:creationId xmlns:p14="http://schemas.microsoft.com/office/powerpoint/2010/main" val="30427313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asthma for example. Asthma is the leading cause of student absence nationwide,</a:t>
            </a:r>
            <a:r>
              <a:rPr lang="en-US" baseline="0" dirty="0" smtClean="0"/>
              <a:t> contributing to over 10 million missed school days per year. </a:t>
            </a:r>
            <a:r>
              <a:rPr lang="en-US" dirty="0" smtClean="0"/>
              <a:t>The Michigan asthma callback survey</a:t>
            </a:r>
            <a:r>
              <a:rPr lang="en-US" baseline="0" dirty="0" smtClean="0"/>
              <a:t> collects data about children that are released from the ED after an asthma episode. It has provided data showing a high number of school days missed due to asthma. When these students are out of school due to asthma symptoms or missing multiple days of school, they fall further and further behind. </a:t>
            </a:r>
            <a:endParaRPr lang="en-US" baseline="0" dirty="0" smtClean="0">
              <a:solidFill>
                <a:srgbClr val="FF0000"/>
              </a:solidFill>
            </a:endParaRPr>
          </a:p>
        </p:txBody>
      </p:sp>
      <p:sp>
        <p:nvSpPr>
          <p:cNvPr id="4" name="Slide Number Placeholder 3"/>
          <p:cNvSpPr>
            <a:spLocks noGrp="1"/>
          </p:cNvSpPr>
          <p:nvPr>
            <p:ph type="sldNum" sz="quarter" idx="10"/>
          </p:nvPr>
        </p:nvSpPr>
        <p:spPr/>
        <p:txBody>
          <a:bodyPr/>
          <a:lstStyle/>
          <a:p>
            <a:fld id="{38E8A817-7FAD-4258-B843-8C40CF5A8AC8}" type="slidenum">
              <a:rPr lang="en-US" smtClean="0"/>
              <a:t>34</a:t>
            </a:fld>
            <a:endParaRPr lang="en-US"/>
          </a:p>
        </p:txBody>
      </p:sp>
    </p:spTree>
    <p:extLst>
      <p:ext uri="{BB962C8B-B14F-4D97-AF65-F5344CB8AC3E}">
        <p14:creationId xmlns:p14="http://schemas.microsoft.com/office/powerpoint/2010/main" val="22954125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School Health Partners</a:t>
            </a:r>
            <a:r>
              <a:rPr lang="en-US" baseline="0" dirty="0" smtClean="0"/>
              <a:t> can work together to ensure that our students with Asthma have everything they need to be healthy, in school and ready to learn.</a:t>
            </a:r>
          </a:p>
          <a:p>
            <a:pPr marL="228600" indent="-228600">
              <a:buAutoNum type="arabicPeriod"/>
            </a:pPr>
            <a:r>
              <a:rPr lang="en-US" baseline="0" dirty="0" smtClean="0"/>
              <a:t>Health Education provided by the health teacher who is trained in Michigan Model for Health. </a:t>
            </a:r>
          </a:p>
          <a:p>
            <a:pPr marL="228600" indent="-228600">
              <a:buAutoNum type="arabicPeriod"/>
            </a:pPr>
            <a:r>
              <a:rPr lang="en-US" baseline="0" dirty="0" smtClean="0"/>
              <a:t>Care coordination provided by the School Nurse to ensure that the parent, the school staff, the student and the primary care provider are all communicating and working together to keep the student’s asthma under control. </a:t>
            </a:r>
          </a:p>
          <a:p>
            <a:pPr marL="228600" indent="-228600">
              <a:buAutoNum type="arabicPeriod"/>
            </a:pPr>
            <a:r>
              <a:rPr lang="en-US" baseline="0" dirty="0" smtClean="0"/>
              <a:t>Primary care provided by the SBHC that is convenient to get to and ensures that the student is not away from school more than necessary. </a:t>
            </a:r>
            <a:endParaRPr lang="en-US" dirty="0"/>
          </a:p>
        </p:txBody>
      </p:sp>
      <p:sp>
        <p:nvSpPr>
          <p:cNvPr id="4" name="Slide Number Placeholder 3"/>
          <p:cNvSpPr>
            <a:spLocks noGrp="1"/>
          </p:cNvSpPr>
          <p:nvPr>
            <p:ph type="sldNum" sz="quarter" idx="10"/>
          </p:nvPr>
        </p:nvSpPr>
        <p:spPr/>
        <p:txBody>
          <a:bodyPr/>
          <a:lstStyle/>
          <a:p>
            <a:fld id="{38E8A817-7FAD-4258-B843-8C40CF5A8AC8}" type="slidenum">
              <a:rPr lang="en-US" smtClean="0"/>
              <a:t>35</a:t>
            </a:fld>
            <a:endParaRPr lang="en-US"/>
          </a:p>
        </p:txBody>
      </p:sp>
    </p:spTree>
    <p:extLst>
      <p:ext uri="{BB962C8B-B14F-4D97-AF65-F5344CB8AC3E}">
        <p14:creationId xmlns:p14="http://schemas.microsoft.com/office/powerpoint/2010/main" val="30379680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2000" b="1" dirty="0" smtClean="0">
                <a:solidFill>
                  <a:schemeClr val="tx2"/>
                </a:solidFill>
              </a:rPr>
              <a:t>Most common chronic disease of childhood </a:t>
            </a:r>
            <a:r>
              <a:rPr lang="en-US" altLang="en-US" sz="2000" dirty="0" smtClean="0">
                <a:solidFill>
                  <a:schemeClr val="tx2"/>
                </a:solidFill>
              </a:rPr>
              <a:t>aside from dental caries.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2000" dirty="0" smtClean="0">
                <a:solidFill>
                  <a:schemeClr val="tx2"/>
                </a:solidFill>
              </a:rPr>
              <a:t>6-10 children die every year in Michigan from Asthma</a:t>
            </a:r>
            <a:r>
              <a:rPr lang="en-US" altLang="en-US" sz="2000" baseline="0" dirty="0" smtClean="0">
                <a:solidFill>
                  <a:schemeClr val="tx2"/>
                </a:solidFill>
              </a:rPr>
              <a:t> </a:t>
            </a:r>
            <a:r>
              <a:rPr lang="en-US" baseline="0" dirty="0" smtClean="0">
                <a:solidFill>
                  <a:srgbClr val="FF0000"/>
                </a:solidFill>
              </a:rPr>
              <a:t>many of these occur after a child has been seen in the emergency department. </a:t>
            </a:r>
          </a:p>
          <a:p>
            <a:endParaRPr lang="en-US" dirty="0"/>
          </a:p>
        </p:txBody>
      </p:sp>
      <p:sp>
        <p:nvSpPr>
          <p:cNvPr id="4" name="Slide Number Placeholder 3"/>
          <p:cNvSpPr>
            <a:spLocks noGrp="1"/>
          </p:cNvSpPr>
          <p:nvPr>
            <p:ph type="sldNum" sz="quarter" idx="10"/>
          </p:nvPr>
        </p:nvSpPr>
        <p:spPr/>
        <p:txBody>
          <a:bodyPr/>
          <a:lstStyle/>
          <a:p>
            <a:fld id="{38E8A817-7FAD-4258-B843-8C40CF5A8AC8}" type="slidenum">
              <a:rPr lang="en-US" smtClean="0"/>
              <a:t>36</a:t>
            </a:fld>
            <a:endParaRPr lang="en-US"/>
          </a:p>
        </p:txBody>
      </p:sp>
    </p:spTree>
    <p:extLst>
      <p:ext uri="{BB962C8B-B14F-4D97-AF65-F5344CB8AC3E}">
        <p14:creationId xmlns:p14="http://schemas.microsoft.com/office/powerpoint/2010/main" val="26910907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that</a:t>
            </a:r>
            <a:r>
              <a:rPr lang="en-US" baseline="0" dirty="0" smtClean="0"/>
              <a:t> anyone with asthma uses their rescue inhaler correctly, or an asthma emergency can become deadly. Without a nurse available, there may not be anyone in the building who can ensure that students with asthma are using a spacer, and the 5-10-5 technique, which is the best way to ensure the proper dose has been delivered. </a:t>
            </a:r>
          </a:p>
          <a:p>
            <a:r>
              <a:rPr lang="en-US" baseline="0" dirty="0" smtClean="0"/>
              <a:t>All students with asthma should have an asthma action plan on file. Especially if they are self-carrying/self-administering. </a:t>
            </a:r>
            <a:endParaRPr lang="en-US" dirty="0"/>
          </a:p>
        </p:txBody>
      </p:sp>
      <p:sp>
        <p:nvSpPr>
          <p:cNvPr id="4" name="Slide Number Placeholder 3"/>
          <p:cNvSpPr>
            <a:spLocks noGrp="1"/>
          </p:cNvSpPr>
          <p:nvPr>
            <p:ph type="sldNum" sz="quarter" idx="10"/>
          </p:nvPr>
        </p:nvSpPr>
        <p:spPr/>
        <p:txBody>
          <a:bodyPr/>
          <a:lstStyle/>
          <a:p>
            <a:fld id="{38E8A817-7FAD-4258-B843-8C40CF5A8AC8}"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8448788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altLang="en-US" dirty="0" smtClean="0"/>
              <a:t>An Asthma Management (Action) Plan will tell patients:</a:t>
            </a:r>
          </a:p>
          <a:p>
            <a:pPr lvl="1" eaLnBrk="1" hangingPunct="1">
              <a:buFontTx/>
              <a:buChar char="•"/>
            </a:pPr>
            <a:r>
              <a:rPr lang="en-US" altLang="en-US" dirty="0" smtClean="0"/>
              <a:t>What medicines to take</a:t>
            </a:r>
          </a:p>
          <a:p>
            <a:pPr lvl="1" eaLnBrk="1" hangingPunct="1">
              <a:buFontTx/>
              <a:buChar char="•"/>
            </a:pPr>
            <a:r>
              <a:rPr lang="en-US" altLang="en-US" dirty="0" smtClean="0"/>
              <a:t>When to take them</a:t>
            </a:r>
          </a:p>
          <a:p>
            <a:pPr lvl="1" eaLnBrk="1" hangingPunct="1">
              <a:buFontTx/>
              <a:buChar char="•"/>
            </a:pPr>
            <a:r>
              <a:rPr lang="en-US" altLang="en-US" dirty="0" smtClean="0"/>
              <a:t>What to do when symptoms occur</a:t>
            </a:r>
          </a:p>
          <a:p>
            <a:pPr lvl="1" eaLnBrk="1" hangingPunct="1">
              <a:buFontTx/>
              <a:buChar char="•"/>
            </a:pPr>
            <a:r>
              <a:rPr lang="en-US" altLang="en-US" dirty="0" smtClean="0"/>
              <a:t>What ones triggers</a:t>
            </a:r>
            <a:r>
              <a:rPr lang="en-US" altLang="en-US" baseline="0" dirty="0" smtClean="0"/>
              <a:t> are</a:t>
            </a:r>
            <a:endParaRPr lang="en-US" altLang="en-US" dirty="0" smtClean="0"/>
          </a:p>
          <a:p>
            <a:pPr lvl="1" eaLnBrk="1" hangingPunct="1">
              <a:buFontTx/>
              <a:buChar char="•"/>
            </a:pPr>
            <a:r>
              <a:rPr lang="en-US" altLang="en-US" dirty="0" smtClean="0"/>
              <a:t>When to seek help</a:t>
            </a:r>
          </a:p>
          <a:p>
            <a:pPr eaLnBrk="1" hangingPunct="1">
              <a:buFontTx/>
              <a:buChar char="•"/>
            </a:pPr>
            <a:r>
              <a:rPr lang="en-US" altLang="en-US" dirty="0" smtClean="0"/>
              <a:t>The AMP zones are based on symptoms.</a:t>
            </a:r>
          </a:p>
          <a:p>
            <a:pPr eaLnBrk="1" hangingPunct="1">
              <a:buFontTx/>
              <a:buChar char="•"/>
            </a:pPr>
            <a:r>
              <a:rPr lang="en-US" altLang="en-US" dirty="0" smtClean="0"/>
              <a:t>The AMP can be used for any age (even infants).</a:t>
            </a:r>
          </a:p>
          <a:p>
            <a:pPr eaLnBrk="1" hangingPunct="1">
              <a:buFontTx/>
              <a:buChar char="•"/>
            </a:pPr>
            <a:r>
              <a:rPr lang="en-US" altLang="en-US" dirty="0" smtClean="0"/>
              <a:t>Plans vary in sophistication from very complex to very simple.</a:t>
            </a:r>
          </a:p>
          <a:p>
            <a:pPr eaLnBrk="1" hangingPunct="1">
              <a:buFontTx/>
              <a:buChar char="•"/>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38E8A817-7FAD-4258-B843-8C40CF5A8AC8}"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5042683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Care Coordination can lead to our students with asthma</a:t>
            </a:r>
            <a:r>
              <a:rPr lang="en-US" baseline="0" dirty="0" smtClean="0"/>
              <a:t> having control of their asthma symptoms and the ability to succeed in school and anything else that they want to participate. </a:t>
            </a:r>
            <a:endParaRPr lang="en-US" dirty="0"/>
          </a:p>
        </p:txBody>
      </p:sp>
      <p:sp>
        <p:nvSpPr>
          <p:cNvPr id="4" name="Slide Number Placeholder 3"/>
          <p:cNvSpPr>
            <a:spLocks noGrp="1"/>
          </p:cNvSpPr>
          <p:nvPr>
            <p:ph type="sldNum" sz="quarter" idx="10"/>
          </p:nvPr>
        </p:nvSpPr>
        <p:spPr/>
        <p:txBody>
          <a:bodyPr/>
          <a:lstStyle/>
          <a:p>
            <a:fld id="{38E8A817-7FAD-4258-B843-8C40CF5A8AC8}"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6113211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hope we have planted a small seed with you about</a:t>
            </a:r>
            <a:r>
              <a:rPr lang="en-US" baseline="0" dirty="0" smtClean="0"/>
              <a:t> the value of the School Health Partners. </a:t>
            </a:r>
            <a:endParaRPr lang="en-US" dirty="0" smtClean="0"/>
          </a:p>
          <a:p>
            <a:endParaRPr lang="en-US" dirty="0" smtClean="0"/>
          </a:p>
          <a:p>
            <a:r>
              <a:rPr lang="en-US" dirty="0" smtClean="0"/>
              <a:t>In addition</a:t>
            </a:r>
            <a:r>
              <a:rPr lang="en-US" baseline="0" dirty="0" smtClean="0"/>
              <a:t> to asthma and other chronic health conditions, the School Health Partners provide support for all of the forms of ‘baggage’ students bring to school.</a:t>
            </a:r>
            <a:endParaRPr lang="en-US" dirty="0"/>
          </a:p>
        </p:txBody>
      </p:sp>
      <p:sp>
        <p:nvSpPr>
          <p:cNvPr id="4" name="Slide Number Placeholder 3"/>
          <p:cNvSpPr>
            <a:spLocks noGrp="1"/>
          </p:cNvSpPr>
          <p:nvPr>
            <p:ph type="sldNum" sz="quarter" idx="10"/>
          </p:nvPr>
        </p:nvSpPr>
        <p:spPr/>
        <p:txBody>
          <a:bodyPr/>
          <a:lstStyle/>
          <a:p>
            <a:fld id="{38E8A817-7FAD-4258-B843-8C40CF5A8AC8}" type="slidenum">
              <a:rPr lang="en-US" smtClean="0"/>
              <a:t>40</a:t>
            </a:fld>
            <a:endParaRPr lang="en-US"/>
          </a:p>
        </p:txBody>
      </p:sp>
    </p:spTree>
    <p:extLst>
      <p:ext uri="{BB962C8B-B14F-4D97-AF65-F5344CB8AC3E}">
        <p14:creationId xmlns:p14="http://schemas.microsoft.com/office/powerpoint/2010/main" val="26640335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E8A817-7FAD-4258-B843-8C40CF5A8AC8}" type="slidenum">
              <a:rPr lang="en-US" smtClean="0"/>
              <a:t>41</a:t>
            </a:fld>
            <a:endParaRPr lang="en-US"/>
          </a:p>
        </p:txBody>
      </p:sp>
    </p:spTree>
    <p:extLst>
      <p:ext uri="{BB962C8B-B14F-4D97-AF65-F5344CB8AC3E}">
        <p14:creationId xmlns:p14="http://schemas.microsoft.com/office/powerpoint/2010/main" val="684827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E8A817-7FAD-4258-B843-8C40CF5A8AC8}" type="slidenum">
              <a:rPr lang="en-US" smtClean="0"/>
              <a:t>43</a:t>
            </a:fld>
            <a:endParaRPr lang="en-US"/>
          </a:p>
        </p:txBody>
      </p:sp>
    </p:spTree>
    <p:extLst>
      <p:ext uri="{BB962C8B-B14F-4D97-AF65-F5344CB8AC3E}">
        <p14:creationId xmlns:p14="http://schemas.microsoft.com/office/powerpoint/2010/main" val="4047130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E8A817-7FAD-4258-B843-8C40CF5A8AC8}" type="slidenum">
              <a:rPr lang="en-US" smtClean="0"/>
              <a:t>44</a:t>
            </a:fld>
            <a:endParaRPr lang="en-US"/>
          </a:p>
        </p:txBody>
      </p:sp>
    </p:spTree>
    <p:extLst>
      <p:ext uri="{BB962C8B-B14F-4D97-AF65-F5344CB8AC3E}">
        <p14:creationId xmlns:p14="http://schemas.microsoft.com/office/powerpoint/2010/main" val="255856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shows that students who are healthy perform better in school. Health includes physical and mental health. This also includes dental health. </a:t>
            </a:r>
          </a:p>
          <a:p>
            <a:endParaRPr lang="en-US" dirty="0"/>
          </a:p>
        </p:txBody>
      </p:sp>
      <p:sp>
        <p:nvSpPr>
          <p:cNvPr id="4" name="Slide Number Placeholder 3"/>
          <p:cNvSpPr>
            <a:spLocks noGrp="1"/>
          </p:cNvSpPr>
          <p:nvPr>
            <p:ph type="sldNum" sz="quarter" idx="10"/>
          </p:nvPr>
        </p:nvSpPr>
        <p:spPr/>
        <p:txBody>
          <a:bodyPr/>
          <a:lstStyle/>
          <a:p>
            <a:fld id="{38E8A817-7FAD-4258-B843-8C40CF5A8AC8}" type="slidenum">
              <a:rPr lang="en-US" smtClean="0"/>
              <a:t>5</a:t>
            </a:fld>
            <a:endParaRPr lang="en-US"/>
          </a:p>
        </p:txBody>
      </p:sp>
    </p:spTree>
    <p:extLst>
      <p:ext uri="{BB962C8B-B14F-4D97-AF65-F5344CB8AC3E}">
        <p14:creationId xmlns:p14="http://schemas.microsoft.com/office/powerpoint/2010/main" val="1680135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Students who are chronically absent form school are more likely to:</a:t>
            </a:r>
          </a:p>
          <a:p>
            <a:pPr lvl="1"/>
            <a:r>
              <a:rPr lang="en-US" dirty="0" smtClean="0"/>
              <a:t>	fall behind academically, sometimes permanently, display behavior and discipline problems, 	leading to suspension and expulsion</a:t>
            </a:r>
          </a:p>
          <a:p>
            <a:pPr lvl="1"/>
            <a:r>
              <a:rPr lang="en-US" dirty="0" smtClean="0"/>
              <a:t>	engage in smoking, drug use, and high risk sexual behaviors</a:t>
            </a:r>
          </a:p>
          <a:p>
            <a:pPr lvl="1"/>
            <a:r>
              <a:rPr lang="en-US" dirty="0" smtClean="0"/>
              <a:t>	drop out of school</a:t>
            </a:r>
          </a:p>
        </p:txBody>
      </p:sp>
      <p:sp>
        <p:nvSpPr>
          <p:cNvPr id="4" name="Slide Number Placeholder 3"/>
          <p:cNvSpPr>
            <a:spLocks noGrp="1"/>
          </p:cNvSpPr>
          <p:nvPr>
            <p:ph type="sldNum" sz="quarter" idx="10"/>
          </p:nvPr>
        </p:nvSpPr>
        <p:spPr/>
        <p:txBody>
          <a:bodyPr/>
          <a:lstStyle/>
          <a:p>
            <a:fld id="{38E8A817-7FAD-4258-B843-8C40CF5A8AC8}" type="slidenum">
              <a:rPr lang="en-US" smtClean="0"/>
              <a:t>6</a:t>
            </a:fld>
            <a:endParaRPr lang="en-US"/>
          </a:p>
        </p:txBody>
      </p:sp>
    </p:spTree>
    <p:extLst>
      <p:ext uri="{BB962C8B-B14F-4D97-AF65-F5344CB8AC3E}">
        <p14:creationId xmlns:p14="http://schemas.microsoft.com/office/powerpoint/2010/main" val="2316046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know in a classroom of 30 students, 3 will have asthma. A classroom is an easy place for those students to get lost in the crowd.  Teachers have more and more put on their plate, they have less and less time or training to look out for the health and well-being of their students. With the guidance from MDE and MDHHS there are a number of entities that comprise the Coordinated School Health or Whole Child effort. The CDC has identified 10 areas that contribute to the health and ultimately success of students. School Health Services is one of those areas. Others include school nutrition services, health education and physical education.</a:t>
            </a:r>
          </a:p>
          <a:p>
            <a:r>
              <a:rPr lang="en-US" baseline="0" dirty="0" smtClean="0"/>
              <a:t>Three statewide entities contribute to health services in our schools. These entities are working together to address student health, by providing care, services and health education. Lets take a look at the three School Health Partners. </a:t>
            </a:r>
            <a:endParaRPr lang="en-US" dirty="0"/>
          </a:p>
        </p:txBody>
      </p:sp>
      <p:sp>
        <p:nvSpPr>
          <p:cNvPr id="4" name="Slide Number Placeholder 3"/>
          <p:cNvSpPr>
            <a:spLocks noGrp="1"/>
          </p:cNvSpPr>
          <p:nvPr>
            <p:ph type="sldNum" sz="quarter" idx="10"/>
          </p:nvPr>
        </p:nvSpPr>
        <p:spPr/>
        <p:txBody>
          <a:bodyPr/>
          <a:lstStyle/>
          <a:p>
            <a:fld id="{38E8A817-7FAD-4258-B843-8C40CF5A8AC8}" type="slidenum">
              <a:rPr lang="en-US" smtClean="0"/>
              <a:t>8</a:t>
            </a:fld>
            <a:endParaRPr lang="en-US"/>
          </a:p>
        </p:txBody>
      </p:sp>
    </p:spTree>
    <p:extLst>
      <p:ext uri="{BB962C8B-B14F-4D97-AF65-F5344CB8AC3E}">
        <p14:creationId xmlns:p14="http://schemas.microsoft.com/office/powerpoint/2010/main" val="711251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800" dirty="0" smtClean="0"/>
              <a:t>Collaborating</a:t>
            </a:r>
            <a:r>
              <a:rPr lang="en-US" sz="2800" dirty="0" smtClean="0">
                <a:solidFill>
                  <a:schemeClr val="tx2"/>
                </a:solidFill>
              </a:rPr>
              <a:t> around one singular focus: the health and success of each and every child</a:t>
            </a:r>
          </a:p>
          <a:p>
            <a:pPr lvl="1"/>
            <a:r>
              <a:rPr lang="en-US" sz="2800" dirty="0" smtClean="0">
                <a:solidFill>
                  <a:schemeClr val="tx2"/>
                </a:solidFill>
              </a:rPr>
              <a:t>Focusing primarily on prevention, intervention and management, from first aid to social welfare referrals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800" baseline="0" dirty="0" smtClean="0">
                <a:solidFill>
                  <a:schemeClr val="tx2"/>
                </a:solidFill>
              </a:rPr>
              <a:t>            </a:t>
            </a:r>
            <a:r>
              <a:rPr lang="en-US" sz="2800" dirty="0" smtClean="0">
                <a:solidFill>
                  <a:schemeClr val="tx2"/>
                </a:solidFill>
              </a:rPr>
              <a:t>Working to ensure student’s physical health needs are met, school health partners support an effective foundation for  </a:t>
            </a:r>
            <a:r>
              <a:rPr lang="en-US" sz="2800" baseline="0" dirty="0" smtClean="0">
                <a:solidFill>
                  <a:schemeClr val="tx2"/>
                </a:solidFill>
              </a:rPr>
              <a:t>          	</a:t>
            </a:r>
            <a:r>
              <a:rPr lang="en-US" sz="2800" dirty="0" smtClean="0">
                <a:solidFill>
                  <a:schemeClr val="tx2"/>
                </a:solidFill>
              </a:rPr>
              <a:t>learning and achievement</a:t>
            </a:r>
          </a:p>
          <a:p>
            <a:endParaRPr lang="en-US" dirty="0"/>
          </a:p>
        </p:txBody>
      </p:sp>
      <p:sp>
        <p:nvSpPr>
          <p:cNvPr id="4" name="Slide Number Placeholder 3"/>
          <p:cNvSpPr>
            <a:spLocks noGrp="1"/>
          </p:cNvSpPr>
          <p:nvPr>
            <p:ph type="sldNum" sz="quarter" idx="10"/>
          </p:nvPr>
        </p:nvSpPr>
        <p:spPr/>
        <p:txBody>
          <a:bodyPr/>
          <a:lstStyle/>
          <a:p>
            <a:fld id="{38E8A817-7FAD-4258-B843-8C40CF5A8AC8}" type="slidenum">
              <a:rPr lang="en-US" smtClean="0"/>
              <a:t>9</a:t>
            </a:fld>
            <a:endParaRPr lang="en-US"/>
          </a:p>
        </p:txBody>
      </p:sp>
    </p:spTree>
    <p:extLst>
      <p:ext uri="{BB962C8B-B14F-4D97-AF65-F5344CB8AC3E}">
        <p14:creationId xmlns:p14="http://schemas.microsoft.com/office/powerpoint/2010/main" val="2701862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shows</a:t>
            </a:r>
            <a:r>
              <a:rPr lang="en-US" baseline="0" dirty="0" smtClean="0"/>
              <a:t> that students are better able to achieve when they have access to a school nurse. </a:t>
            </a:r>
            <a:endParaRPr lang="en-US" dirty="0"/>
          </a:p>
        </p:txBody>
      </p:sp>
      <p:sp>
        <p:nvSpPr>
          <p:cNvPr id="4" name="Slide Number Placeholder 3"/>
          <p:cNvSpPr>
            <a:spLocks noGrp="1"/>
          </p:cNvSpPr>
          <p:nvPr>
            <p:ph type="sldNum" sz="quarter" idx="10"/>
          </p:nvPr>
        </p:nvSpPr>
        <p:spPr/>
        <p:txBody>
          <a:bodyPr/>
          <a:lstStyle/>
          <a:p>
            <a:fld id="{38E8A817-7FAD-4258-B843-8C40CF5A8AC8}" type="slidenum">
              <a:rPr lang="en-US" smtClean="0"/>
              <a:t>10</a:t>
            </a:fld>
            <a:endParaRPr lang="en-US"/>
          </a:p>
        </p:txBody>
      </p:sp>
    </p:spTree>
    <p:extLst>
      <p:ext uri="{BB962C8B-B14F-4D97-AF65-F5344CB8AC3E}">
        <p14:creationId xmlns:p14="http://schemas.microsoft.com/office/powerpoint/2010/main" val="3803925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our students are healthy, in school and ready to learn, parents are able to be productive. </a:t>
            </a:r>
          </a:p>
        </p:txBody>
      </p:sp>
      <p:sp>
        <p:nvSpPr>
          <p:cNvPr id="4" name="Slide Number Placeholder 3"/>
          <p:cNvSpPr>
            <a:spLocks noGrp="1"/>
          </p:cNvSpPr>
          <p:nvPr>
            <p:ph type="sldNum" sz="quarter" idx="10"/>
          </p:nvPr>
        </p:nvSpPr>
        <p:spPr/>
        <p:txBody>
          <a:bodyPr/>
          <a:lstStyle/>
          <a:p>
            <a:fld id="{38E8A817-7FAD-4258-B843-8C40CF5A8AC8}" type="slidenum">
              <a:rPr lang="en-US" smtClean="0"/>
              <a:t>11</a:t>
            </a:fld>
            <a:endParaRPr lang="en-US"/>
          </a:p>
        </p:txBody>
      </p:sp>
    </p:spTree>
    <p:extLst>
      <p:ext uri="{BB962C8B-B14F-4D97-AF65-F5344CB8AC3E}">
        <p14:creationId xmlns:p14="http://schemas.microsoft.com/office/powerpoint/2010/main" val="1928295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6914585-33D3-45EE-BFE9-236CDE796700}" type="datetimeFigureOut">
              <a:rPr lang="en-US" smtClean="0"/>
              <a:pPr/>
              <a:t>10/13/2015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A1D77DC-D026-4F71-943C-CDF13DF9C526}"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914585-33D3-45EE-BFE9-236CDE796700}"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D77DC-D026-4F71-943C-CDF13DF9C52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0A1D77DC-D026-4F71-943C-CDF13DF9C526}"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914585-33D3-45EE-BFE9-236CDE796700}"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6914585-33D3-45EE-BFE9-236CDE796700}" type="datetimeFigureOut">
              <a:rPr lang="en-US" smtClean="0"/>
              <a:pPr/>
              <a:t>10/13/2015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A1D77DC-D026-4F71-943C-CDF13DF9C526}" type="slidenum">
              <a:rPr lang="en-US" smtClean="0">
                <a:solidFill>
                  <a:srgbClr val="4F81BD">
                    <a:shade val="75000"/>
                  </a:srgbClr>
                </a:solidFill>
              </a:rPr>
              <a:pPr/>
              <a:t>‹#›</a:t>
            </a:fld>
            <a:endParaRPr lang="en-US">
              <a:solidFill>
                <a:srgbClr val="4F81BD">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654594286"/>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6914585-33D3-45EE-BFE9-236CDE796700}"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0A1D77DC-D026-4F71-943C-CDF13DF9C526}" type="slidenum">
              <a:rPr lang="en-US" smtClean="0">
                <a:solidFill>
                  <a:srgbClr val="4F81BD">
                    <a:shade val="75000"/>
                  </a:srgbClr>
                </a:solidFill>
              </a:rPr>
              <a:pPr/>
              <a:t>‹#›</a:t>
            </a:fld>
            <a:endParaRPr lang="en-US">
              <a:solidFill>
                <a:srgbClr val="4F81BD">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115033314"/>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C6914585-33D3-45EE-BFE9-236CDE796700}" type="datetimeFigureOut">
              <a:rPr lang="en-US" smtClean="0"/>
              <a:pPr/>
              <a:t>10/13/2015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A1D77DC-D026-4F71-943C-CDF13DF9C526}" type="slidenum">
              <a:rPr lang="en-US" smtClean="0">
                <a:solidFill>
                  <a:srgbClr val="4F81BD">
                    <a:shade val="75000"/>
                  </a:srgbClr>
                </a:solidFill>
              </a:rPr>
              <a:pPr/>
              <a:t>‹#›</a:t>
            </a:fld>
            <a:endParaRPr lang="en-US">
              <a:solidFill>
                <a:srgbClr val="4F81BD">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365014352"/>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6914585-33D3-45EE-BFE9-236CDE796700}" type="datetimeFigureOut">
              <a:rPr lang="en-US" smtClean="0"/>
              <a:pPr/>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D77DC-D026-4F71-943C-CDF13DF9C526}" type="slidenum">
              <a:rPr lang="en-US" smtClean="0">
                <a:solidFill>
                  <a:srgbClr val="4F81BD">
                    <a:shade val="75000"/>
                  </a:srgbClr>
                </a:solidFill>
              </a:rPr>
              <a:pPr/>
              <a:t>‹#›</a:t>
            </a:fld>
            <a:endParaRPr lang="en-US">
              <a:solidFill>
                <a:srgbClr val="4F81BD">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241728729"/>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6914585-33D3-45EE-BFE9-236CDE796700}" type="datetimeFigureOut">
              <a:rPr lang="en-US" smtClean="0"/>
              <a:pPr/>
              <a:t>10/13/2015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0A1D77DC-D026-4F71-943C-CDF13DF9C526}" type="slidenum">
              <a:rPr lang="en-US" smtClean="0">
                <a:solidFill>
                  <a:srgbClr val="4F81BD">
                    <a:shade val="75000"/>
                  </a:srgbClr>
                </a:solidFill>
              </a:rPr>
              <a:pPr/>
              <a:t>‹#›</a:t>
            </a:fld>
            <a:endParaRPr lang="en-US">
              <a:solidFill>
                <a:srgbClr val="4F81BD">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2840178347"/>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6914585-33D3-45EE-BFE9-236CDE796700}" type="datetimeFigureOut">
              <a:rPr lang="en-US" smtClean="0"/>
              <a:pPr/>
              <a:t>10/13/2015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0A1D77DC-D026-4F71-943C-CDF13DF9C526}" type="slidenum">
              <a:rPr lang="en-US" smtClean="0">
                <a:solidFill>
                  <a:srgbClr val="4F81BD">
                    <a:shade val="75000"/>
                  </a:srgbClr>
                </a:solidFill>
              </a:rPr>
              <a:pPr/>
              <a:t>‹#›</a:t>
            </a:fld>
            <a:endParaRPr lang="en-US">
              <a:solidFill>
                <a:srgbClr val="4F81BD">
                  <a:shade val="75000"/>
                </a:srgbClr>
              </a:solidFill>
            </a:endParaRPr>
          </a:p>
        </p:txBody>
      </p:sp>
    </p:spTree>
    <p:extLst>
      <p:ext uri="{BB962C8B-B14F-4D97-AF65-F5344CB8AC3E}">
        <p14:creationId xmlns:p14="http://schemas.microsoft.com/office/powerpoint/2010/main" val="3359915116"/>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C6914585-33D3-45EE-BFE9-236CDE796700}" type="datetimeFigureOut">
              <a:rPr lang="en-US" smtClean="0"/>
              <a:pPr/>
              <a:t>10/13/2015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A1D77DC-D026-4F71-943C-CDF13DF9C526}" type="slidenum">
              <a:rPr lang="en-US" smtClean="0"/>
              <a:pPr/>
              <a:t>‹#›</a:t>
            </a:fld>
            <a:endParaRPr lang="en-US"/>
          </a:p>
        </p:txBody>
      </p:sp>
    </p:spTree>
    <p:extLst>
      <p:ext uri="{BB962C8B-B14F-4D97-AF65-F5344CB8AC3E}">
        <p14:creationId xmlns:p14="http://schemas.microsoft.com/office/powerpoint/2010/main" val="1885174076"/>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A1D77DC-D026-4F71-943C-CDF13DF9C526}" type="slidenum">
              <a:rPr lang="en-US" smtClean="0">
                <a:solidFill>
                  <a:srgbClr val="4F81BD">
                    <a:shade val="75000"/>
                  </a:srgbClr>
                </a:solidFill>
              </a:rPr>
              <a:pPr/>
              <a:t>‹#›</a:t>
            </a:fld>
            <a:endParaRPr lang="en-US">
              <a:solidFill>
                <a:srgbClr val="4F81BD">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C6914585-33D3-45EE-BFE9-236CDE796700}" type="datetimeFigureOut">
              <a:rPr lang="en-US" smtClean="0"/>
              <a:pPr/>
              <a:t>10/13/2015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p14="http://schemas.microsoft.com/office/powerpoint/2010/main" val="3660647955"/>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6914585-33D3-45EE-BFE9-236CDE796700}"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0A1D77DC-D026-4F71-943C-CDF13DF9C526}"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0A1D77DC-D026-4F71-943C-CDF13DF9C526}" type="slidenum">
              <a:rPr lang="en-US" smtClean="0">
                <a:solidFill>
                  <a:srgbClr val="4F81BD">
                    <a:shade val="75000"/>
                  </a:srgbClr>
                </a:solidFill>
              </a:rPr>
              <a:pPr/>
              <a:t>‹#›</a:t>
            </a:fld>
            <a:endParaRPr lang="en-US">
              <a:solidFill>
                <a:srgbClr val="4F81BD">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C6914585-33D3-45EE-BFE9-236CDE796700}" type="datetimeFigureOut">
              <a:rPr lang="en-US" smtClean="0"/>
              <a:pPr/>
              <a:t>10/13/2015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p14="http://schemas.microsoft.com/office/powerpoint/2010/main" val="308396435"/>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914585-33D3-45EE-BFE9-236CDE796700}"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D77DC-D026-4F71-943C-CDF13DF9C526}" type="slidenum">
              <a:rPr lang="en-US" smtClean="0">
                <a:solidFill>
                  <a:srgbClr val="4F81BD">
                    <a:shade val="75000"/>
                  </a:srgbClr>
                </a:solidFill>
              </a:rPr>
              <a:pPr/>
              <a:t>‹#›</a:t>
            </a:fld>
            <a:endParaRPr lang="en-US">
              <a:solidFill>
                <a:srgbClr val="4F81BD">
                  <a:shade val="75000"/>
                </a:srgbClr>
              </a:solidFill>
            </a:endParaRPr>
          </a:p>
        </p:txBody>
      </p:sp>
    </p:spTree>
    <p:extLst>
      <p:ext uri="{BB962C8B-B14F-4D97-AF65-F5344CB8AC3E}">
        <p14:creationId xmlns:p14="http://schemas.microsoft.com/office/powerpoint/2010/main" val="3999464141"/>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0A1D77DC-D026-4F71-943C-CDF13DF9C526}" type="slidenum">
              <a:rPr lang="en-US" smtClean="0">
                <a:solidFill>
                  <a:srgbClr val="4F81BD">
                    <a:shade val="75000"/>
                  </a:srgbClr>
                </a:solidFill>
              </a:rPr>
              <a:pPr/>
              <a:t>‹#›</a:t>
            </a:fld>
            <a:endParaRPr lang="en-US">
              <a:solidFill>
                <a:srgbClr val="4F81BD">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914585-33D3-45EE-BFE9-236CDE796700}"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3210451681"/>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C6914585-33D3-45EE-BFE9-236CDE796700}" type="datetimeFigureOut">
              <a:rPr lang="en-US" smtClean="0"/>
              <a:pPr/>
              <a:t>10/13/2015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A1D77DC-D026-4F71-943C-CDF13DF9C526}"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6914585-33D3-45EE-BFE9-236CDE796700}" type="datetimeFigureOut">
              <a:rPr lang="en-US" smtClean="0"/>
              <a:pPr/>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D77DC-D026-4F71-943C-CDF13DF9C526}"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6914585-33D3-45EE-BFE9-236CDE796700}" type="datetimeFigureOut">
              <a:rPr lang="en-US" smtClean="0"/>
              <a:pPr/>
              <a:t>10/13/2015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0A1D77DC-D026-4F71-943C-CDF13DF9C526}"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6914585-33D3-45EE-BFE9-236CDE796700}" type="datetimeFigureOut">
              <a:rPr lang="en-US" smtClean="0"/>
              <a:pPr/>
              <a:t>10/13/2015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0A1D77DC-D026-4F71-943C-CDF13DF9C526}" type="slidenum">
              <a:rPr lang="en-US" smtClean="0"/>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C6914585-33D3-45EE-BFE9-236CDE796700}" type="datetimeFigureOut">
              <a:rPr lang="en-US" smtClean="0"/>
              <a:pPr/>
              <a:t>10/13/2015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A1D77DC-D026-4F71-943C-CDF13DF9C526}" type="slidenum">
              <a:rPr lang="en-US" smtClean="0"/>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A1D77DC-D026-4F71-943C-CDF13DF9C526}"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C6914585-33D3-45EE-BFE9-236CDE796700}" type="datetimeFigureOut">
              <a:rPr lang="en-US" smtClean="0"/>
              <a:pPr/>
              <a:t>10/13/2015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0A1D77DC-D026-4F71-943C-CDF13DF9C526}"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C6914585-33D3-45EE-BFE9-236CDE796700}" type="datetimeFigureOut">
              <a:rPr lang="en-US" smtClean="0"/>
              <a:pPr/>
              <a:t>10/13/2015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6914585-33D3-45EE-BFE9-236CDE796700}" type="datetimeFigureOut">
              <a:rPr lang="en-US" smtClean="0"/>
              <a:pPr/>
              <a:t>10/13/2015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A1D77DC-D026-4F71-943C-CDF13DF9C526}"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p:fade/>
  </p:transition>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6914585-33D3-45EE-BFE9-236CDE796700}" type="datetimeFigureOut">
              <a:rPr lang="en-US" smtClean="0"/>
              <a:pPr/>
              <a:t>10/13/2015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A1D77DC-D026-4F71-943C-CDF13DF9C526}" type="slidenum">
              <a:rPr lang="en-US" smtClean="0">
                <a:solidFill>
                  <a:srgbClr val="4F81BD">
                    <a:shade val="75000"/>
                  </a:srgbClr>
                </a:solidFill>
              </a:rPr>
              <a:pPr/>
              <a:t>‹#›</a:t>
            </a:fld>
            <a:endParaRPr lang="en-US">
              <a:solidFill>
                <a:srgbClr val="4F81BD">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176259501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slow">
    <p:fade/>
  </p:transition>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omments" Target="../comments/comment6.xml"/></Relationships>
</file>

<file path=ppt/slides/_rels/slide11.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comments" Target="../comments/comment7.xml"/><Relationship Id="rId5" Type="http://schemas.openxmlformats.org/officeDocument/2006/relationships/image" Target="../media/image9.pn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comments" Target="../comments/comment8.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comments" Target="../comments/comment9.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omments" Target="../comments/comment10.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1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14.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omments" Target="../comments/comment15.xml"/></Relationships>
</file>

<file path=ppt/slides/_rels/slide26.xml.rels><?xml version="1.0" encoding="UTF-8" standalone="yes"?>
<Relationships xmlns="http://schemas.openxmlformats.org/package/2006/relationships"><Relationship Id="rId3" Type="http://schemas.openxmlformats.org/officeDocument/2006/relationships/comments" Target="../comments/comment16.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omments" Target="../comments/comment17.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omments" Target="../comments/comment18.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comments" Target="../comments/comment19.xml"/></Relationships>
</file>

<file path=ppt/slides/_rels/slide31.xml.rels><?xml version="1.0" encoding="UTF-8" standalone="yes"?>
<Relationships xmlns="http://schemas.openxmlformats.org/package/2006/relationships"><Relationship Id="rId2" Type="http://schemas.openxmlformats.org/officeDocument/2006/relationships/comments" Target="../comments/comment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omments" Target="../comments/comment21.xml"/><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omments" Target="../comments/comment22.xm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comments" Target="../comments/comment2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3" Type="http://schemas.openxmlformats.org/officeDocument/2006/relationships/comments" Target="../comments/comment24.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comments" Target="../comments/comment25.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comments" Target="../comments/comment2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omments" Target="../comments/comment27.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scha-mi.org/" TargetMode="External"/><Relationship Id="rId2" Type="http://schemas.openxmlformats.org/officeDocument/2006/relationships/hyperlink" Target="http://www.parentactionforhealthykids.org/school-nurse-awareness-campaign/" TargetMode="External"/><Relationship Id="rId1" Type="http://schemas.openxmlformats.org/officeDocument/2006/relationships/slideLayout" Target="../slideLayouts/slideLayout3.xml"/><Relationship Id="rId4" Type="http://schemas.openxmlformats.org/officeDocument/2006/relationships/comments" Target="../comments/comment2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mailto:EVILIAJANKOWSKI@GMAIL.COM"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hyperlink" Target="mailto:tmack@theinst.org" TargetMode="Externa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4961774"/>
            <a:ext cx="8763000" cy="533400"/>
          </a:xfrm>
        </p:spPr>
        <p:txBody>
          <a:bodyPr>
            <a:noAutofit/>
          </a:bodyPr>
          <a:lstStyle/>
          <a:p>
            <a:r>
              <a:rPr lang="en-US" sz="2400" dirty="0" smtClean="0">
                <a:latin typeface="Arial"/>
                <a:ea typeface="Verdana" pitchFamily="34" charset="0"/>
                <a:cs typeface="Arial"/>
              </a:rPr>
              <a:t>School Health partners</a:t>
            </a:r>
            <a:endParaRPr lang="en-US" sz="2400" dirty="0">
              <a:latin typeface="Arial"/>
              <a:ea typeface="Verdana" pitchFamily="34" charset="0"/>
              <a:cs typeface="Arial"/>
            </a:endParaRPr>
          </a:p>
        </p:txBody>
      </p:sp>
      <p:sp>
        <p:nvSpPr>
          <p:cNvPr id="2" name="Title 1"/>
          <p:cNvSpPr>
            <a:spLocks noGrp="1"/>
          </p:cNvSpPr>
          <p:nvPr>
            <p:ph type="ctrTitle"/>
          </p:nvPr>
        </p:nvSpPr>
        <p:spPr>
          <a:xfrm>
            <a:off x="304800" y="2438400"/>
            <a:ext cx="8610600" cy="2362200"/>
          </a:xfrm>
        </p:spPr>
        <p:txBody>
          <a:bodyPr>
            <a:noAutofit/>
          </a:bodyPr>
          <a:lstStyle/>
          <a:p>
            <a:r>
              <a:rPr lang="en-US" sz="6000" dirty="0" smtClean="0">
                <a:ea typeface="Verdana" pitchFamily="34" charset="0"/>
                <a:cs typeface="Verdana" pitchFamily="34" charset="0"/>
              </a:rPr>
              <a:t>Safe Care for </a:t>
            </a:r>
            <a:br>
              <a:rPr lang="en-US" sz="6000" dirty="0" smtClean="0">
                <a:ea typeface="Verdana" pitchFamily="34" charset="0"/>
                <a:cs typeface="Verdana" pitchFamily="34" charset="0"/>
              </a:rPr>
            </a:br>
            <a:r>
              <a:rPr lang="en-US" sz="6000" dirty="0" smtClean="0">
                <a:ea typeface="Verdana" pitchFamily="34" charset="0"/>
                <a:cs typeface="Verdana" pitchFamily="34" charset="0"/>
              </a:rPr>
              <a:t>Michigan Kids</a:t>
            </a:r>
            <a:endParaRPr lang="en-US" sz="6000" dirty="0">
              <a:ea typeface="Verdana" pitchFamily="34" charset="0"/>
              <a:cs typeface="Verdana" pitchFamily="34" charset="0"/>
            </a:endParaRPr>
          </a:p>
        </p:txBody>
      </p:sp>
      <p:pic>
        <p:nvPicPr>
          <p:cNvPr id="4" name="Picture 3" descr="School Nurses header.png"/>
          <p:cNvPicPr>
            <a:picLocks noChangeAspect="1"/>
          </p:cNvPicPr>
          <p:nvPr/>
        </p:nvPicPr>
        <p:blipFill>
          <a:blip r:embed="rId3" cstate="print"/>
          <a:stretch>
            <a:fillRect/>
          </a:stretch>
        </p:blipFill>
        <p:spPr>
          <a:xfrm>
            <a:off x="381000" y="457200"/>
            <a:ext cx="8432344" cy="1553326"/>
          </a:xfrm>
          <a:prstGeom prst="rect">
            <a:avLst/>
          </a:prstGeom>
        </p:spPr>
      </p:pic>
    </p:spTree>
    <p:extLst>
      <p:ext uri="{BB962C8B-B14F-4D97-AF65-F5344CB8AC3E}">
        <p14:creationId xmlns:p14="http://schemas.microsoft.com/office/powerpoint/2010/main" val="3047094122"/>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533400" y="762000"/>
            <a:ext cx="8382000" cy="5443538"/>
          </a:xfrm>
        </p:spPr>
        <p:txBody>
          <a:bodyPr>
            <a:normAutofit/>
          </a:bodyPr>
          <a:lstStyle/>
          <a:p>
            <a:pPr marL="0" indent="0">
              <a:buNone/>
            </a:pPr>
            <a:r>
              <a:rPr lang="en-US" sz="4000" b="1" dirty="0" smtClean="0">
                <a:solidFill>
                  <a:schemeClr val="tx2"/>
                </a:solidFill>
                <a:latin typeface="Arial"/>
                <a:cs typeface="Arial"/>
              </a:rPr>
              <a:t>Schools with School Health Partner Services and programs have:</a:t>
            </a:r>
          </a:p>
          <a:p>
            <a:pPr lvl="1">
              <a:buFont typeface="Arial" panose="020B0604020202020204" pitchFamily="34" charset="0"/>
              <a:buChar char="•"/>
            </a:pPr>
            <a:r>
              <a:rPr lang="en-US" sz="4000" dirty="0" smtClean="0">
                <a:solidFill>
                  <a:schemeClr val="accent3"/>
                </a:solidFill>
                <a:latin typeface="Arial"/>
                <a:cs typeface="Arial"/>
              </a:rPr>
              <a:t>Fewer absences</a:t>
            </a:r>
          </a:p>
          <a:p>
            <a:pPr lvl="1">
              <a:buFont typeface="Arial" panose="020B0604020202020204" pitchFamily="34" charset="0"/>
              <a:buChar char="•"/>
            </a:pPr>
            <a:r>
              <a:rPr lang="en-US" sz="4000" dirty="0" smtClean="0">
                <a:solidFill>
                  <a:schemeClr val="accent3"/>
                </a:solidFill>
                <a:latin typeface="Arial"/>
                <a:cs typeface="Arial"/>
              </a:rPr>
              <a:t>A decreased dropout rate</a:t>
            </a:r>
          </a:p>
          <a:p>
            <a:pPr lvl="1">
              <a:buFont typeface="Arial" panose="020B0604020202020204" pitchFamily="34" charset="0"/>
              <a:buChar char="•"/>
            </a:pPr>
            <a:r>
              <a:rPr lang="en-US" sz="4000" dirty="0" smtClean="0">
                <a:solidFill>
                  <a:schemeClr val="accent3"/>
                </a:solidFill>
                <a:latin typeface="Arial"/>
                <a:cs typeface="Arial"/>
              </a:rPr>
              <a:t>Higher test scores</a:t>
            </a:r>
          </a:p>
          <a:p>
            <a:endParaRPr lang="en-US" dirty="0"/>
          </a:p>
        </p:txBody>
      </p:sp>
      <p:pic>
        <p:nvPicPr>
          <p:cNvPr id="5" name="Picture 4" descr="happy children.jpg"/>
          <p:cNvPicPr>
            <a:picLocks noChangeAspect="1"/>
          </p:cNvPicPr>
          <p:nvPr/>
        </p:nvPicPr>
        <p:blipFill>
          <a:blip r:embed="rId3" cstate="print"/>
          <a:stretch>
            <a:fillRect/>
          </a:stretch>
        </p:blipFill>
        <p:spPr>
          <a:xfrm>
            <a:off x="6096039" y="4260724"/>
            <a:ext cx="2477471" cy="1944814"/>
          </a:xfrm>
          <a:prstGeom prst="rect">
            <a:avLst/>
          </a:prstGeom>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3611" y="2430179"/>
            <a:ext cx="3742380" cy="196967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5692" y="1902176"/>
            <a:ext cx="2716051" cy="2859001"/>
          </a:xfrm>
          <a:prstGeom prst="rect">
            <a:avLst/>
          </a:prstGeom>
        </p:spPr>
      </p:pic>
      <p:sp>
        <p:nvSpPr>
          <p:cNvPr id="2" name="Title 1"/>
          <p:cNvSpPr>
            <a:spLocks noGrp="1"/>
          </p:cNvSpPr>
          <p:nvPr>
            <p:ph type="title"/>
          </p:nvPr>
        </p:nvSpPr>
        <p:spPr/>
        <p:txBody>
          <a:bodyPr>
            <a:normAutofit/>
          </a:bodyPr>
          <a:lstStyle/>
          <a:p>
            <a:r>
              <a:rPr lang="en-US" sz="2800" b="1" dirty="0" smtClean="0"/>
              <a:t>Positive Outcomes with School Health Partners</a:t>
            </a:r>
            <a:endParaRPr lang="en-US" sz="2800" b="1" dirty="0"/>
          </a:p>
        </p:txBody>
      </p:sp>
      <p:sp>
        <p:nvSpPr>
          <p:cNvPr id="3" name="Rectangle 2"/>
          <p:cNvSpPr/>
          <p:nvPr/>
        </p:nvSpPr>
        <p:spPr>
          <a:xfrm>
            <a:off x="228600" y="1426083"/>
            <a:ext cx="8712307" cy="1606594"/>
          </a:xfrm>
          <a:prstGeom prst="rect">
            <a:avLst/>
          </a:prstGeom>
        </p:spPr>
        <p:txBody>
          <a:bodyPr wrap="square">
            <a:spAutoFit/>
          </a:bodyPr>
          <a:lstStyle/>
          <a:p>
            <a:pPr lvl="0" fontAlgn="base">
              <a:spcBef>
                <a:spcPct val="20000"/>
              </a:spcBef>
              <a:spcAft>
                <a:spcPct val="0"/>
              </a:spcAft>
              <a:buClr>
                <a:srgbClr val="C00000"/>
              </a:buClr>
            </a:pPr>
            <a:r>
              <a:rPr lang="en-US" altLang="en-US" sz="2000" dirty="0">
                <a:solidFill>
                  <a:schemeClr val="tx2"/>
                </a:solidFill>
              </a:rPr>
              <a:t>When students are kept in school, </a:t>
            </a:r>
            <a:r>
              <a:rPr lang="en-US" altLang="en-US" sz="3000" b="1" dirty="0">
                <a:solidFill>
                  <a:schemeClr val="tx2"/>
                </a:solidFill>
              </a:rPr>
              <a:t>parents are able to be productive </a:t>
            </a:r>
            <a:r>
              <a:rPr lang="en-US" altLang="en-US" sz="2000" dirty="0">
                <a:solidFill>
                  <a:schemeClr val="tx2"/>
                </a:solidFill>
              </a:rPr>
              <a:t>at work and at home</a:t>
            </a:r>
          </a:p>
          <a:p>
            <a:pPr marL="342900" lvl="0" indent="-342900" fontAlgn="base">
              <a:spcBef>
                <a:spcPct val="20000"/>
              </a:spcBef>
              <a:spcAft>
                <a:spcPct val="0"/>
              </a:spcAft>
              <a:buClr>
                <a:srgbClr val="C00000"/>
              </a:buClr>
              <a:buFont typeface="Wingdings" pitchFamily="2" charset="2"/>
              <a:buChar char="§"/>
            </a:pPr>
            <a:endParaRPr lang="en-US" altLang="en-US" sz="3200" dirty="0">
              <a:solidFill>
                <a:schemeClr val="tx2"/>
              </a:solidFill>
              <a:latin typeface="Calibri"/>
            </a:endParaRPr>
          </a:p>
        </p:txBody>
      </p:sp>
      <p:sp>
        <p:nvSpPr>
          <p:cNvPr id="5" name="Rectangle 4"/>
          <p:cNvSpPr/>
          <p:nvPr/>
        </p:nvSpPr>
        <p:spPr>
          <a:xfrm>
            <a:off x="5966992" y="4419499"/>
            <a:ext cx="2968999" cy="1107996"/>
          </a:xfrm>
          <a:prstGeom prst="rect">
            <a:avLst/>
          </a:prstGeom>
        </p:spPr>
        <p:txBody>
          <a:bodyPr wrap="square">
            <a:spAutoFit/>
          </a:bodyPr>
          <a:lstStyle/>
          <a:p>
            <a:r>
              <a:rPr lang="en-US" sz="3000" b="1" dirty="0">
                <a:solidFill>
                  <a:schemeClr val="tx2"/>
                </a:solidFill>
              </a:rPr>
              <a:t>Fewer 911 </a:t>
            </a:r>
            <a:r>
              <a:rPr lang="en-US" sz="3000" b="1" dirty="0" smtClean="0">
                <a:solidFill>
                  <a:schemeClr val="tx2"/>
                </a:solidFill>
              </a:rPr>
              <a:t>calls </a:t>
            </a:r>
            <a:r>
              <a:rPr lang="en-US" dirty="0" smtClean="0">
                <a:solidFill>
                  <a:schemeClr val="tx2"/>
                </a:solidFill>
              </a:rPr>
              <a:t>and appropriate referrals are made</a:t>
            </a:r>
            <a:endParaRPr lang="en-US" dirty="0">
              <a:solidFill>
                <a:schemeClr val="tx2"/>
              </a:solidFill>
            </a:endParaRPr>
          </a:p>
        </p:txBody>
      </p:sp>
      <p:pic>
        <p:nvPicPr>
          <p:cNvPr id="7" name="Picture 6"/>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3333718" y="3351317"/>
            <a:ext cx="2502069" cy="2948689"/>
          </a:xfrm>
          <a:prstGeom prst="rect">
            <a:avLst/>
          </a:prstGeom>
        </p:spPr>
      </p:pic>
      <p:sp>
        <p:nvSpPr>
          <p:cNvPr id="9" name="TextBox 8"/>
          <p:cNvSpPr txBox="1"/>
          <p:nvPr/>
        </p:nvSpPr>
        <p:spPr>
          <a:xfrm>
            <a:off x="228600" y="4417540"/>
            <a:ext cx="3279984" cy="1631216"/>
          </a:xfrm>
          <a:prstGeom prst="rect">
            <a:avLst/>
          </a:prstGeom>
          <a:noFill/>
        </p:spPr>
        <p:txBody>
          <a:bodyPr wrap="square" rtlCol="0">
            <a:spAutoFit/>
          </a:bodyPr>
          <a:lstStyle/>
          <a:p>
            <a:pPr lvl="0" fontAlgn="base">
              <a:spcBef>
                <a:spcPct val="20000"/>
              </a:spcBef>
              <a:spcAft>
                <a:spcPct val="0"/>
              </a:spcAft>
              <a:buClr>
                <a:srgbClr val="C00000"/>
              </a:buClr>
            </a:pPr>
            <a:r>
              <a:rPr lang="en-US" altLang="en-US" sz="2000" dirty="0">
                <a:solidFill>
                  <a:schemeClr val="tx2"/>
                </a:solidFill>
                <a:latin typeface="Arial" panose="020B0604020202020204" pitchFamily="34" charset="0"/>
                <a:cs typeface="Arial" panose="020B0604020202020204" pitchFamily="34" charset="0"/>
              </a:rPr>
              <a:t>Appropriate use of health care </a:t>
            </a:r>
            <a:r>
              <a:rPr lang="en-US" altLang="en-US" sz="3000" b="1" dirty="0">
                <a:solidFill>
                  <a:schemeClr val="tx2"/>
                </a:solidFill>
                <a:latin typeface="Arial" panose="020B0604020202020204" pitchFamily="34" charset="0"/>
                <a:cs typeface="Arial" panose="020B0604020202020204" pitchFamily="34" charset="0"/>
              </a:rPr>
              <a:t>saves time and money </a:t>
            </a:r>
            <a:r>
              <a:rPr lang="en-US" altLang="en-US" sz="2000" dirty="0">
                <a:solidFill>
                  <a:schemeClr val="tx2"/>
                </a:solidFill>
                <a:latin typeface="Arial" panose="020B0604020202020204" pitchFamily="34" charset="0"/>
                <a:cs typeface="Arial" panose="020B0604020202020204" pitchFamily="34" charset="0"/>
              </a:rPr>
              <a:t>for everyone</a:t>
            </a:r>
          </a:p>
        </p:txBody>
      </p:sp>
    </p:spTree>
    <p:extLst>
      <p:ext uri="{BB962C8B-B14F-4D97-AF65-F5344CB8AC3E}">
        <p14:creationId xmlns:p14="http://schemas.microsoft.com/office/powerpoint/2010/main" val="3067073551"/>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Coordinated School Health</a:t>
            </a:r>
            <a:br>
              <a:rPr lang="en-US" dirty="0" smtClean="0"/>
            </a:br>
            <a:r>
              <a:rPr lang="en-US" dirty="0" smtClean="0"/>
              <a:t> </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9450" y="2971800"/>
            <a:ext cx="2705100" cy="2343150"/>
          </a:xfrm>
          <a:prstGeom prst="rect">
            <a:avLst/>
          </a:prstGeom>
        </p:spPr>
      </p:pic>
      <p:pic>
        <p:nvPicPr>
          <p:cNvPr id="1026" name="Picture 2" descr="MiSHCA Logo 9-15"/>
          <p:cNvPicPr>
            <a:picLocks noChangeAspect="1" noChangeArrowheads="1"/>
          </p:cNvPicPr>
          <p:nvPr/>
        </p:nvPicPr>
        <p:blipFill>
          <a:blip r:embed="rId4" cstate="print">
            <a:extLst>
              <a:ext uri="{28A0092B-C50C-407E-A947-70E740481C1C}">
                <a14:useLocalDpi xmlns:a14="http://schemas.microsoft.com/office/drawing/2010/main" val="0"/>
              </a:ext>
            </a:extLst>
          </a:blip>
          <a:srcRect t="15396" b="15396"/>
          <a:stretch>
            <a:fillRect/>
          </a:stretch>
        </p:blipFill>
        <p:spPr bwMode="auto">
          <a:xfrm>
            <a:off x="2979737" y="2819400"/>
            <a:ext cx="3184525" cy="308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CCCCE6"/>
                  </a:outerShdw>
                </a:effectLst>
              </a14:hiddenEffects>
            </a:ext>
          </a:extLst>
        </p:spPr>
      </p:pic>
    </p:spTree>
    <p:extLst>
      <p:ext uri="{BB962C8B-B14F-4D97-AF65-F5344CB8AC3E}">
        <p14:creationId xmlns:p14="http://schemas.microsoft.com/office/powerpoint/2010/main" val="246133106"/>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5638800" y="1752600"/>
            <a:ext cx="3200677" cy="2816596"/>
          </a:xfrm>
          <a:prstGeom prst="rect">
            <a:avLst/>
          </a:prstGeom>
        </p:spPr>
      </p:pic>
      <p:sp>
        <p:nvSpPr>
          <p:cNvPr id="6" name="Title 5"/>
          <p:cNvSpPr>
            <a:spLocks noGrp="1"/>
          </p:cNvSpPr>
          <p:nvPr>
            <p:ph type="title"/>
          </p:nvPr>
        </p:nvSpPr>
        <p:spPr/>
        <p:txBody>
          <a:bodyPr/>
          <a:lstStyle/>
          <a:p>
            <a:r>
              <a:rPr lang="en-US" b="1" dirty="0" smtClean="0"/>
              <a:t>Michigan School Health Coordinators</a:t>
            </a:r>
            <a:endParaRPr lang="en-US" b="1" dirty="0"/>
          </a:p>
        </p:txBody>
      </p:sp>
      <p:pic>
        <p:nvPicPr>
          <p:cNvPr id="7" name="Content Placeholder 6"/>
          <p:cNvPicPr>
            <a:picLocks noGrp="1" noChangeAspect="1"/>
          </p:cNvPicPr>
          <p:nvPr>
            <p:ph sz="quarter" idx="1"/>
          </p:nvPr>
        </p:nvPicPr>
        <p:blipFill>
          <a:blip r:embed="rId4"/>
          <a:stretch>
            <a:fillRect/>
          </a:stretch>
        </p:blipFill>
        <p:spPr>
          <a:xfrm>
            <a:off x="4495799" y="3581400"/>
            <a:ext cx="2241941" cy="24294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Content Placeholder 4"/>
          <p:cNvSpPr>
            <a:spLocks noGrp="1"/>
          </p:cNvSpPr>
          <p:nvPr>
            <p:ph sz="quarter" idx="4294967295"/>
          </p:nvPr>
        </p:nvSpPr>
        <p:spPr>
          <a:xfrm>
            <a:off x="609600" y="1552652"/>
            <a:ext cx="4038600" cy="3821112"/>
          </a:xfrm>
        </p:spPr>
        <p:txBody>
          <a:bodyPr/>
          <a:lstStyle/>
          <a:p>
            <a:r>
              <a:rPr lang="en-US" sz="2400" dirty="0">
                <a:solidFill>
                  <a:srgbClr val="FF0000"/>
                </a:solidFill>
              </a:rPr>
              <a:t>Leadership </a:t>
            </a:r>
            <a:r>
              <a:rPr lang="en-US" sz="2400" dirty="0">
                <a:solidFill>
                  <a:srgbClr val="0B3066"/>
                </a:solidFill>
              </a:rPr>
              <a:t>and guidance </a:t>
            </a:r>
          </a:p>
          <a:p>
            <a:r>
              <a:rPr lang="en-US" sz="2400" dirty="0">
                <a:solidFill>
                  <a:srgbClr val="0B3066"/>
                </a:solidFill>
              </a:rPr>
              <a:t>Health </a:t>
            </a:r>
            <a:r>
              <a:rPr lang="en-US" sz="2400" dirty="0">
                <a:solidFill>
                  <a:srgbClr val="FF0000"/>
                </a:solidFill>
              </a:rPr>
              <a:t>policies, practices, and program expertise </a:t>
            </a:r>
            <a:r>
              <a:rPr lang="en-US" sz="2400" dirty="0">
                <a:solidFill>
                  <a:srgbClr val="0B3066"/>
                </a:solidFill>
              </a:rPr>
              <a:t>including:</a:t>
            </a:r>
          </a:p>
          <a:p>
            <a:pPr lvl="2">
              <a:buFont typeface="Wingdings" panose="05000000000000000000" pitchFamily="2" charset="2"/>
              <a:buChar char="Ø"/>
            </a:pPr>
            <a:r>
              <a:rPr lang="en-US" sz="2400" dirty="0">
                <a:solidFill>
                  <a:srgbClr val="0B3066"/>
                </a:solidFill>
              </a:rPr>
              <a:t>Curriculum</a:t>
            </a:r>
          </a:p>
          <a:p>
            <a:pPr lvl="2">
              <a:buFont typeface="Wingdings" panose="05000000000000000000" pitchFamily="2" charset="2"/>
              <a:buChar char="Ø"/>
            </a:pPr>
            <a:r>
              <a:rPr lang="en-US" sz="2400" dirty="0">
                <a:solidFill>
                  <a:srgbClr val="0B3066"/>
                </a:solidFill>
              </a:rPr>
              <a:t>Instruction </a:t>
            </a:r>
          </a:p>
          <a:p>
            <a:pPr lvl="2">
              <a:buFont typeface="Wingdings" panose="05000000000000000000" pitchFamily="2" charset="2"/>
              <a:buChar char="Ø"/>
            </a:pPr>
            <a:r>
              <a:rPr lang="en-US" sz="2400" dirty="0">
                <a:solidFill>
                  <a:srgbClr val="0B3066"/>
                </a:solidFill>
              </a:rPr>
              <a:t>Assessment</a:t>
            </a:r>
          </a:p>
          <a:p>
            <a:endParaRPr lang="en-US" dirty="0"/>
          </a:p>
        </p:txBody>
      </p:sp>
    </p:spTree>
    <p:extLst>
      <p:ext uri="{BB962C8B-B14F-4D97-AF65-F5344CB8AC3E}">
        <p14:creationId xmlns:p14="http://schemas.microsoft.com/office/powerpoint/2010/main" val="4225475085"/>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School Nurses</a:t>
            </a:r>
            <a:br>
              <a:rPr lang="en-US" dirty="0" smtClean="0"/>
            </a:br>
            <a:r>
              <a:rPr lang="en-US" dirty="0" smtClean="0"/>
              <a:t> </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450" y="3124200"/>
            <a:ext cx="1943100" cy="1943100"/>
          </a:xfrm>
          <a:prstGeom prst="rect">
            <a:avLst/>
          </a:prstGeom>
        </p:spPr>
      </p:pic>
    </p:spTree>
    <p:extLst>
      <p:ext uri="{BB962C8B-B14F-4D97-AF65-F5344CB8AC3E}">
        <p14:creationId xmlns:p14="http://schemas.microsoft.com/office/powerpoint/2010/main" val="2235593955"/>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tx2"/>
                </a:solidFill>
              </a:rPr>
              <a:t>School Nurses</a:t>
            </a:r>
            <a:endParaRPr lang="en-US" b="1" dirty="0">
              <a:solidFill>
                <a:schemeClr val="tx2"/>
              </a:solidFill>
            </a:endParaRPr>
          </a:p>
        </p:txBody>
      </p:sp>
      <p:pic>
        <p:nvPicPr>
          <p:cNvPr id="8" name="Content Placeholder 6"/>
          <p:cNvPicPr>
            <a:picLocks noChangeAspect="1"/>
          </p:cNvPicPr>
          <p:nvPr/>
        </p:nvPicPr>
        <p:blipFill>
          <a:blip r:embed="rId3"/>
          <a:stretch>
            <a:fillRect/>
          </a:stretch>
        </p:blipFill>
        <p:spPr>
          <a:xfrm>
            <a:off x="4973529" y="2714655"/>
            <a:ext cx="4170471" cy="3152745"/>
          </a:xfrm>
          <a:prstGeom prst="rect">
            <a:avLst/>
          </a:prstGeom>
          <a:solidFill>
            <a:srgbClr val="FFFFFF">
              <a:shade val="85000"/>
            </a:srgbClr>
          </a:solidFill>
          <a:ln w="190500" cap="rnd">
            <a:noFill/>
          </a:ln>
          <a:effectLst>
            <a:outerShdw blurRad="36195" dist="12700" dir="11400000" algn="tl" rotWithShape="0">
              <a:srgbClr val="000000">
                <a:alpha val="33000"/>
              </a:srgbClr>
            </a:outerShdw>
            <a:softEdge rad="635000"/>
          </a:effectLst>
          <a:scene3d>
            <a:camera prst="perspectiveContrastingLeftFacing">
              <a:rot lat="540000" lon="2100000" rev="0"/>
            </a:camera>
            <a:lightRig rig="soft" dir="t"/>
          </a:scene3d>
          <a:sp3d contourW="12700" prstMaterial="matte">
            <a:bevelT w="63500" h="50800"/>
            <a:contourClr>
              <a:srgbClr val="C0C0C0"/>
            </a:contourClr>
          </a:sp3d>
        </p:spPr>
      </p:pic>
      <p:sp>
        <p:nvSpPr>
          <p:cNvPr id="4" name="Content Placeholder 3"/>
          <p:cNvSpPr>
            <a:spLocks noGrp="1"/>
          </p:cNvSpPr>
          <p:nvPr>
            <p:ph sz="quarter" idx="1"/>
          </p:nvPr>
        </p:nvSpPr>
        <p:spPr>
          <a:xfrm>
            <a:off x="301752" y="1447800"/>
            <a:ext cx="7851648" cy="4800600"/>
          </a:xfrm>
        </p:spPr>
        <p:txBody>
          <a:bodyPr>
            <a:normAutofit fontScale="92500" lnSpcReduction="20000"/>
          </a:bodyPr>
          <a:lstStyle/>
          <a:p>
            <a:r>
              <a:rPr lang="en-US" dirty="0">
                <a:solidFill>
                  <a:schemeClr val="tx2"/>
                </a:solidFill>
              </a:rPr>
              <a:t>Offer entire school population </a:t>
            </a:r>
            <a:r>
              <a:rPr lang="en-US" dirty="0">
                <a:solidFill>
                  <a:srgbClr val="FF0000"/>
                </a:solidFill>
              </a:rPr>
              <a:t>access to health services</a:t>
            </a:r>
          </a:p>
          <a:p>
            <a:r>
              <a:rPr lang="en-US" dirty="0">
                <a:solidFill>
                  <a:schemeClr val="tx2"/>
                </a:solidFill>
              </a:rPr>
              <a:t>Provide </a:t>
            </a:r>
            <a:r>
              <a:rPr lang="en-US" dirty="0">
                <a:solidFill>
                  <a:srgbClr val="FF0000"/>
                </a:solidFill>
              </a:rPr>
              <a:t>on-site intervention </a:t>
            </a:r>
            <a:r>
              <a:rPr lang="en-US" dirty="0">
                <a:solidFill>
                  <a:schemeClr val="tx2"/>
                </a:solidFill>
              </a:rPr>
              <a:t>with actual and potential health problems</a:t>
            </a:r>
          </a:p>
          <a:p>
            <a:r>
              <a:rPr lang="en-US" dirty="0">
                <a:solidFill>
                  <a:schemeClr val="tx2"/>
                </a:solidFill>
              </a:rPr>
              <a:t>Conduct </a:t>
            </a:r>
            <a:r>
              <a:rPr lang="en-US" dirty="0">
                <a:solidFill>
                  <a:srgbClr val="FF0000"/>
                </a:solidFill>
              </a:rPr>
              <a:t>case management </a:t>
            </a:r>
            <a:endParaRPr lang="en-US" dirty="0" smtClean="0">
              <a:solidFill>
                <a:srgbClr val="FF0000"/>
              </a:solidFill>
            </a:endParaRPr>
          </a:p>
          <a:p>
            <a:pPr marL="0" indent="0">
              <a:buNone/>
            </a:pPr>
            <a:r>
              <a:rPr lang="en-US" dirty="0" smtClean="0">
                <a:solidFill>
                  <a:srgbClr val="FF0000"/>
                </a:solidFill>
              </a:rPr>
              <a:t>    services</a:t>
            </a:r>
            <a:r>
              <a:rPr lang="en-US" dirty="0" smtClean="0">
                <a:solidFill>
                  <a:schemeClr val="tx2"/>
                </a:solidFill>
              </a:rPr>
              <a:t> for </a:t>
            </a:r>
            <a:r>
              <a:rPr lang="en-US" dirty="0">
                <a:solidFill>
                  <a:schemeClr val="tx2"/>
                </a:solidFill>
              </a:rPr>
              <a:t>students and families</a:t>
            </a:r>
          </a:p>
          <a:p>
            <a:r>
              <a:rPr lang="en-US" dirty="0">
                <a:solidFill>
                  <a:srgbClr val="FF0000"/>
                </a:solidFill>
              </a:rPr>
              <a:t>Facilitate collaboration </a:t>
            </a:r>
            <a:r>
              <a:rPr lang="en-US" dirty="0">
                <a:solidFill>
                  <a:schemeClr val="tx2"/>
                </a:solidFill>
              </a:rPr>
              <a:t>between </a:t>
            </a:r>
            <a:endParaRPr lang="en-US" dirty="0" smtClean="0">
              <a:solidFill>
                <a:schemeClr val="tx2"/>
              </a:solidFill>
            </a:endParaRPr>
          </a:p>
          <a:p>
            <a:pPr marL="0" indent="0">
              <a:buNone/>
            </a:pPr>
            <a:r>
              <a:rPr lang="en-US" dirty="0">
                <a:solidFill>
                  <a:schemeClr val="tx2"/>
                </a:solidFill>
              </a:rPr>
              <a:t> </a:t>
            </a:r>
            <a:r>
              <a:rPr lang="en-US" dirty="0" smtClean="0">
                <a:solidFill>
                  <a:schemeClr val="tx2"/>
                </a:solidFill>
              </a:rPr>
              <a:t>  student </a:t>
            </a:r>
            <a:r>
              <a:rPr lang="en-US" dirty="0">
                <a:solidFill>
                  <a:schemeClr val="tx2"/>
                </a:solidFill>
              </a:rPr>
              <a:t>and family to build </a:t>
            </a:r>
            <a:endParaRPr lang="en-US" dirty="0" smtClean="0">
              <a:solidFill>
                <a:schemeClr val="tx2"/>
              </a:solidFill>
            </a:endParaRPr>
          </a:p>
          <a:p>
            <a:pPr marL="0" indent="0">
              <a:buNone/>
            </a:pPr>
            <a:r>
              <a:rPr lang="en-US" dirty="0" smtClean="0">
                <a:solidFill>
                  <a:schemeClr val="tx2"/>
                </a:solidFill>
              </a:rPr>
              <a:t>   capacity for;</a:t>
            </a:r>
            <a:endParaRPr lang="en-US" dirty="0">
              <a:solidFill>
                <a:schemeClr val="tx2"/>
              </a:solidFill>
            </a:endParaRPr>
          </a:p>
          <a:p>
            <a:pPr lvl="2">
              <a:buFont typeface="Wingdings" panose="05000000000000000000" pitchFamily="2" charset="2"/>
              <a:buChar char="Ø"/>
            </a:pPr>
            <a:r>
              <a:rPr lang="en-US" dirty="0">
                <a:solidFill>
                  <a:schemeClr val="tx2"/>
                </a:solidFill>
              </a:rPr>
              <a:t>Adaptation</a:t>
            </a:r>
          </a:p>
          <a:p>
            <a:pPr lvl="2">
              <a:buFont typeface="Wingdings" panose="05000000000000000000" pitchFamily="2" charset="2"/>
              <a:buChar char="Ø"/>
            </a:pPr>
            <a:r>
              <a:rPr lang="en-US" dirty="0">
                <a:solidFill>
                  <a:schemeClr val="tx2"/>
                </a:solidFill>
              </a:rPr>
              <a:t>Self-management</a:t>
            </a:r>
          </a:p>
          <a:p>
            <a:pPr lvl="2">
              <a:buFont typeface="Wingdings" panose="05000000000000000000" pitchFamily="2" charset="2"/>
              <a:buChar char="Ø"/>
            </a:pPr>
            <a:r>
              <a:rPr lang="en-US" dirty="0">
                <a:solidFill>
                  <a:schemeClr val="tx2"/>
                </a:solidFill>
              </a:rPr>
              <a:t>Self-advocacy</a:t>
            </a:r>
          </a:p>
          <a:p>
            <a:pPr lvl="2">
              <a:buFont typeface="Wingdings" panose="05000000000000000000" pitchFamily="2" charset="2"/>
              <a:buChar char="Ø"/>
            </a:pPr>
            <a:r>
              <a:rPr lang="en-US" dirty="0">
                <a:solidFill>
                  <a:schemeClr val="tx2"/>
                </a:solidFill>
              </a:rPr>
              <a:t>Learning </a:t>
            </a:r>
          </a:p>
          <a:p>
            <a:endParaRPr lang="en-US" dirty="0"/>
          </a:p>
        </p:txBody>
      </p:sp>
    </p:spTree>
    <p:extLst>
      <p:ext uri="{BB962C8B-B14F-4D97-AF65-F5344CB8AC3E}">
        <p14:creationId xmlns:p14="http://schemas.microsoft.com/office/powerpoint/2010/main" val="311512483"/>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304800"/>
            <a:ext cx="8534400" cy="758952"/>
          </a:xfrm>
        </p:spPr>
        <p:txBody>
          <a:bodyPr>
            <a:normAutofit/>
          </a:bodyPr>
          <a:lstStyle/>
          <a:p>
            <a:r>
              <a:rPr lang="en-US" b="1" dirty="0" smtClean="0">
                <a:solidFill>
                  <a:schemeClr val="tx2"/>
                </a:solidFill>
              </a:rPr>
              <a:t>Nurses </a:t>
            </a:r>
            <a:r>
              <a:rPr lang="en-US" b="1" dirty="0">
                <a:solidFill>
                  <a:schemeClr val="tx2"/>
                </a:solidFill>
              </a:rPr>
              <a:t>H</a:t>
            </a:r>
            <a:r>
              <a:rPr lang="en-US" b="1" dirty="0" smtClean="0">
                <a:solidFill>
                  <a:schemeClr val="tx2"/>
                </a:solidFill>
              </a:rPr>
              <a:t>elp Coordinate Care!</a:t>
            </a:r>
            <a:endParaRPr lang="en-US" b="1" dirty="0">
              <a:solidFill>
                <a:schemeClr val="tx2"/>
              </a:solidFill>
            </a:endParaRPr>
          </a:p>
        </p:txBody>
      </p:sp>
      <p:sp>
        <p:nvSpPr>
          <p:cNvPr id="3" name="Rectangle 2"/>
          <p:cNvSpPr/>
          <p:nvPr/>
        </p:nvSpPr>
        <p:spPr>
          <a:xfrm>
            <a:off x="605618" y="1600200"/>
            <a:ext cx="7926668" cy="4893647"/>
          </a:xfrm>
          <a:prstGeom prst="rect">
            <a:avLst/>
          </a:prstGeom>
        </p:spPr>
        <p:txBody>
          <a:bodyPr wrap="square">
            <a:spAutoFit/>
          </a:bodyPr>
          <a:lstStyle/>
          <a:p>
            <a:pPr marL="342900" indent="-342900">
              <a:buFont typeface="Arial" panose="020B0604020202020204" pitchFamily="34" charset="0"/>
              <a:buChar char="•"/>
            </a:pPr>
            <a:r>
              <a:rPr lang="en-US" sz="3200" b="1" dirty="0" smtClean="0">
                <a:solidFill>
                  <a:schemeClr val="accent3"/>
                </a:solidFill>
              </a:rPr>
              <a:t>Outreach</a:t>
            </a:r>
            <a:endParaRPr lang="en-US" sz="3200" dirty="0">
              <a:solidFill>
                <a:schemeClr val="accent3"/>
              </a:solidFill>
            </a:endParaRPr>
          </a:p>
          <a:p>
            <a:pPr marL="342900" indent="-342900">
              <a:buFont typeface="Arial" panose="020B0604020202020204" pitchFamily="34" charset="0"/>
              <a:buChar char="•"/>
            </a:pPr>
            <a:r>
              <a:rPr lang="en-US" sz="3200" b="1" dirty="0">
                <a:solidFill>
                  <a:schemeClr val="accent3"/>
                </a:solidFill>
              </a:rPr>
              <a:t>A</a:t>
            </a:r>
            <a:r>
              <a:rPr lang="en-US" sz="3200" b="1" dirty="0" smtClean="0">
                <a:solidFill>
                  <a:schemeClr val="accent3"/>
                </a:solidFill>
              </a:rPr>
              <a:t>ccess </a:t>
            </a:r>
            <a:r>
              <a:rPr lang="en-US" sz="3200" b="1" dirty="0">
                <a:solidFill>
                  <a:schemeClr val="accent3"/>
                </a:solidFill>
              </a:rPr>
              <a:t>to </a:t>
            </a:r>
            <a:r>
              <a:rPr lang="en-US" sz="3200" b="1" dirty="0" smtClean="0">
                <a:solidFill>
                  <a:schemeClr val="accent3"/>
                </a:solidFill>
              </a:rPr>
              <a:t>providers</a:t>
            </a:r>
            <a:endParaRPr lang="en-US" sz="3200" b="1" dirty="0">
              <a:solidFill>
                <a:schemeClr val="accent3"/>
              </a:solidFill>
            </a:endParaRPr>
          </a:p>
          <a:p>
            <a:pPr marL="342900" indent="-342900">
              <a:buFont typeface="Arial" panose="020B0604020202020204" pitchFamily="34" charset="0"/>
              <a:buChar char="•"/>
            </a:pPr>
            <a:r>
              <a:rPr lang="en-US" sz="3200" b="1" dirty="0" smtClean="0">
                <a:solidFill>
                  <a:schemeClr val="accent3"/>
                </a:solidFill>
              </a:rPr>
              <a:t>Ensure </a:t>
            </a:r>
            <a:r>
              <a:rPr lang="en-US" sz="3200" b="1" dirty="0">
                <a:solidFill>
                  <a:schemeClr val="accent3"/>
                </a:solidFill>
              </a:rPr>
              <a:t>students feel safe </a:t>
            </a:r>
            <a:endParaRPr lang="en-US" sz="3200" b="1" dirty="0" smtClean="0">
              <a:solidFill>
                <a:schemeClr val="accent3"/>
              </a:solidFill>
            </a:endParaRPr>
          </a:p>
          <a:p>
            <a:pPr marL="342900" indent="-342900">
              <a:buFont typeface="Arial" panose="020B0604020202020204" pitchFamily="34" charset="0"/>
              <a:buChar char="•"/>
            </a:pPr>
            <a:r>
              <a:rPr lang="en-US" sz="3200" b="1" dirty="0" smtClean="0">
                <a:solidFill>
                  <a:schemeClr val="accent3"/>
                </a:solidFill>
              </a:rPr>
              <a:t>Provide support </a:t>
            </a:r>
          </a:p>
          <a:p>
            <a:pPr marL="342900" indent="-342900">
              <a:buFont typeface="Arial" panose="020B0604020202020204" pitchFamily="34" charset="0"/>
              <a:buChar char="•"/>
            </a:pPr>
            <a:r>
              <a:rPr lang="en-US" sz="3200" b="1" dirty="0" smtClean="0">
                <a:solidFill>
                  <a:schemeClr val="accent3"/>
                </a:solidFill>
              </a:rPr>
              <a:t>Encourage </a:t>
            </a:r>
            <a:r>
              <a:rPr lang="en-US" sz="3200" b="1" dirty="0">
                <a:solidFill>
                  <a:schemeClr val="accent3"/>
                </a:solidFill>
              </a:rPr>
              <a:t>utilization of reporting </a:t>
            </a:r>
            <a:r>
              <a:rPr lang="en-US" sz="3200" b="1" dirty="0" smtClean="0">
                <a:solidFill>
                  <a:schemeClr val="accent3"/>
                </a:solidFill>
              </a:rPr>
              <a:t>systems</a:t>
            </a:r>
            <a:endParaRPr lang="en-US" sz="3200" dirty="0">
              <a:solidFill>
                <a:schemeClr val="accent3"/>
              </a:solidFill>
            </a:endParaRPr>
          </a:p>
          <a:p>
            <a:pPr marL="342900" indent="-342900">
              <a:buFont typeface="Arial" panose="020B0604020202020204" pitchFamily="34" charset="0"/>
              <a:buChar char="•"/>
            </a:pPr>
            <a:r>
              <a:rPr lang="en-US" sz="3200" b="1" dirty="0" smtClean="0">
                <a:solidFill>
                  <a:schemeClr val="accent3"/>
                </a:solidFill>
              </a:rPr>
              <a:t>Conduct </a:t>
            </a:r>
            <a:r>
              <a:rPr lang="en-US" sz="3200" b="1" dirty="0">
                <a:solidFill>
                  <a:schemeClr val="accent3"/>
                </a:solidFill>
              </a:rPr>
              <a:t>parent/caregiver and student </a:t>
            </a:r>
            <a:r>
              <a:rPr lang="en-US" sz="3200" b="1" dirty="0" smtClean="0">
                <a:solidFill>
                  <a:schemeClr val="accent3"/>
                </a:solidFill>
              </a:rPr>
              <a:t>classes</a:t>
            </a:r>
          </a:p>
          <a:p>
            <a:pPr marL="342900" indent="-342900">
              <a:buFont typeface="Arial" panose="020B0604020202020204" pitchFamily="34" charset="0"/>
              <a:buChar char="•"/>
            </a:pPr>
            <a:r>
              <a:rPr lang="en-US" sz="3200" b="1" dirty="0" smtClean="0">
                <a:solidFill>
                  <a:schemeClr val="accent3"/>
                </a:solidFill>
              </a:rPr>
              <a:t>Advocate</a:t>
            </a:r>
            <a:endParaRPr lang="en-US" sz="3200" dirty="0" smtClean="0">
              <a:solidFill>
                <a:schemeClr val="accent3"/>
              </a:solidFill>
            </a:endParaRPr>
          </a:p>
          <a:p>
            <a:pPr algn="ctr"/>
            <a:endParaRPr lang="en-US" sz="2000" b="1" dirty="0" smtClean="0">
              <a:solidFill>
                <a:srgbClr val="FF0000"/>
              </a:solidFill>
            </a:endParaRPr>
          </a:p>
        </p:txBody>
      </p:sp>
    </p:spTree>
    <p:extLst>
      <p:ext uri="{BB962C8B-B14F-4D97-AF65-F5344CB8AC3E}">
        <p14:creationId xmlns:p14="http://schemas.microsoft.com/office/powerpoint/2010/main" val="961812470"/>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School Nurse impact on attendance</a:t>
            </a:r>
            <a:endParaRPr lang="en-US" b="1" dirty="0"/>
          </a:p>
        </p:txBody>
      </p:sp>
      <p:sp>
        <p:nvSpPr>
          <p:cNvPr id="3" name="Content Placeholder 2"/>
          <p:cNvSpPr>
            <a:spLocks noGrp="1"/>
          </p:cNvSpPr>
          <p:nvPr>
            <p:ph sz="quarter" idx="1"/>
          </p:nvPr>
        </p:nvSpPr>
        <p:spPr>
          <a:xfrm>
            <a:off x="316992" y="1752600"/>
            <a:ext cx="8293608" cy="4572000"/>
          </a:xfrm>
        </p:spPr>
        <p:txBody>
          <a:bodyPr>
            <a:normAutofit fontScale="92500"/>
          </a:bodyPr>
          <a:lstStyle/>
          <a:p>
            <a:pPr>
              <a:buFont typeface="Arial" panose="020B0604020202020204" pitchFamily="34" charset="0"/>
              <a:buChar char="•"/>
            </a:pPr>
            <a:r>
              <a:rPr lang="en-US" sz="3200" b="1" dirty="0">
                <a:solidFill>
                  <a:schemeClr val="tx2"/>
                </a:solidFill>
              </a:rPr>
              <a:t>A School Nurse is less likely to dismiss a student early than  unlicensed </a:t>
            </a:r>
            <a:r>
              <a:rPr lang="en-US" sz="3200" b="1" dirty="0" smtClean="0">
                <a:solidFill>
                  <a:schemeClr val="tx2"/>
                </a:solidFill>
              </a:rPr>
              <a:t>personnel</a:t>
            </a:r>
          </a:p>
          <a:p>
            <a:pPr>
              <a:buFont typeface="Arial" panose="020B0604020202020204" pitchFamily="34" charset="0"/>
              <a:buChar char="•"/>
            </a:pPr>
            <a:r>
              <a:rPr lang="en-US" sz="3200" b="1" dirty="0" smtClean="0">
                <a:solidFill>
                  <a:schemeClr val="tx2"/>
                </a:solidFill>
              </a:rPr>
              <a:t>95% students who go see a school nurse can go back to class</a:t>
            </a:r>
          </a:p>
          <a:p>
            <a:pPr>
              <a:buFont typeface="Arial" panose="020B0604020202020204" pitchFamily="34" charset="0"/>
              <a:buChar char="•"/>
            </a:pPr>
            <a:r>
              <a:rPr lang="en-US" sz="3200" b="1" dirty="0" smtClean="0">
                <a:solidFill>
                  <a:schemeClr val="tx2"/>
                </a:solidFill>
              </a:rPr>
              <a:t>Play a significant role in managing chronic disease. </a:t>
            </a:r>
          </a:p>
          <a:p>
            <a:pPr lvl="1">
              <a:buFont typeface="Arial" panose="020B0604020202020204" pitchFamily="34" charset="0"/>
              <a:buChar char="•"/>
            </a:pPr>
            <a:r>
              <a:rPr lang="en-US" dirty="0">
                <a:solidFill>
                  <a:schemeClr val="accent3"/>
                </a:solidFill>
              </a:rPr>
              <a:t>S</a:t>
            </a:r>
            <a:r>
              <a:rPr lang="en-US" dirty="0" smtClean="0">
                <a:solidFill>
                  <a:schemeClr val="accent3"/>
                </a:solidFill>
              </a:rPr>
              <a:t>chool district in Dallas, Texas, where </a:t>
            </a:r>
            <a:r>
              <a:rPr lang="en-US" dirty="0">
                <a:solidFill>
                  <a:schemeClr val="accent3"/>
                </a:solidFill>
              </a:rPr>
              <a:t>90 percent of </a:t>
            </a:r>
            <a:r>
              <a:rPr lang="en-US" dirty="0" smtClean="0">
                <a:solidFill>
                  <a:schemeClr val="accent3"/>
                </a:solidFill>
              </a:rPr>
              <a:t>schools </a:t>
            </a:r>
            <a:r>
              <a:rPr lang="en-US" dirty="0">
                <a:solidFill>
                  <a:schemeClr val="accent3"/>
                </a:solidFill>
              </a:rPr>
              <a:t>have </a:t>
            </a:r>
            <a:r>
              <a:rPr lang="en-US" dirty="0" smtClean="0">
                <a:solidFill>
                  <a:schemeClr val="accent3"/>
                </a:solidFill>
              </a:rPr>
              <a:t>a full-time nurse, </a:t>
            </a:r>
            <a:r>
              <a:rPr lang="en-US" sz="2400" dirty="0" smtClean="0">
                <a:solidFill>
                  <a:schemeClr val="accent3"/>
                </a:solidFill>
              </a:rPr>
              <a:t>showed no </a:t>
            </a:r>
            <a:r>
              <a:rPr lang="en-US" sz="2400" dirty="0">
                <a:solidFill>
                  <a:schemeClr val="accent3"/>
                </a:solidFill>
              </a:rPr>
              <a:t>difference in attendance between asthmatic and </a:t>
            </a:r>
            <a:r>
              <a:rPr lang="en-US" sz="2400" dirty="0" smtClean="0">
                <a:solidFill>
                  <a:schemeClr val="accent3"/>
                </a:solidFill>
              </a:rPr>
              <a:t>non-asthmatic students</a:t>
            </a:r>
          </a:p>
        </p:txBody>
      </p:sp>
    </p:spTree>
    <p:extLst>
      <p:ext uri="{BB962C8B-B14F-4D97-AF65-F5344CB8AC3E}">
        <p14:creationId xmlns:p14="http://schemas.microsoft.com/office/powerpoint/2010/main" val="184630904"/>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A School Nurse for Every School!</a:t>
            </a:r>
            <a:endParaRPr lang="en-US" b="1" dirty="0">
              <a:solidFill>
                <a:schemeClr val="tx2"/>
              </a:solidFill>
            </a:endParaRPr>
          </a:p>
        </p:txBody>
      </p:sp>
      <p:sp>
        <p:nvSpPr>
          <p:cNvPr id="3" name="Content Placeholder 2"/>
          <p:cNvSpPr>
            <a:spLocks noGrp="1"/>
          </p:cNvSpPr>
          <p:nvPr>
            <p:ph sz="quarter" idx="1"/>
          </p:nvPr>
        </p:nvSpPr>
        <p:spPr>
          <a:xfrm>
            <a:off x="301752" y="2057400"/>
            <a:ext cx="8385048" cy="3733800"/>
          </a:xfrm>
        </p:spPr>
        <p:txBody>
          <a:bodyPr>
            <a:normAutofit/>
          </a:bodyPr>
          <a:lstStyle/>
          <a:p>
            <a:pPr marL="274320" lvl="1" indent="0">
              <a:buNone/>
            </a:pPr>
            <a:r>
              <a:rPr lang="en-US" sz="4400" dirty="0" smtClean="0">
                <a:solidFill>
                  <a:srgbClr val="002060"/>
                </a:solidFill>
              </a:rPr>
              <a:t>The American Academy of Pediatrics and the National Association of School Nurses recommends 1 school nurse for every 750 students.</a:t>
            </a:r>
          </a:p>
        </p:txBody>
      </p:sp>
    </p:spTree>
    <p:extLst>
      <p:ext uri="{BB962C8B-B14F-4D97-AF65-F5344CB8AC3E}">
        <p14:creationId xmlns:p14="http://schemas.microsoft.com/office/powerpoint/2010/main" val="929443193"/>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tx2"/>
                </a:solidFill>
              </a:rPr>
              <a:t>School Nurse Trivia</a:t>
            </a:r>
            <a:endParaRPr lang="en-US" sz="4000" b="1" dirty="0">
              <a:solidFill>
                <a:schemeClr val="tx2"/>
              </a:solidFill>
            </a:endParaRPr>
          </a:p>
        </p:txBody>
      </p:sp>
      <p:sp>
        <p:nvSpPr>
          <p:cNvPr id="3" name="Content Placeholder 2"/>
          <p:cNvSpPr>
            <a:spLocks noGrp="1"/>
          </p:cNvSpPr>
          <p:nvPr>
            <p:ph sz="quarter" idx="1"/>
          </p:nvPr>
        </p:nvSpPr>
        <p:spPr>
          <a:xfrm>
            <a:off x="283464" y="2133600"/>
            <a:ext cx="8503920" cy="4343400"/>
          </a:xfrm>
        </p:spPr>
        <p:txBody>
          <a:bodyPr>
            <a:normAutofit/>
          </a:bodyPr>
          <a:lstStyle/>
          <a:p>
            <a:pPr marL="0" indent="0">
              <a:buNone/>
            </a:pPr>
            <a:r>
              <a:rPr lang="en-US" sz="4400" b="1" dirty="0" smtClean="0">
                <a:solidFill>
                  <a:schemeClr val="tx2"/>
                </a:solidFill>
              </a:rPr>
              <a:t>Can anyone guess Michigan’s School Nurse to Student Ratio?</a:t>
            </a:r>
          </a:p>
          <a:p>
            <a:pPr lvl="1">
              <a:buFont typeface="Arial" panose="020B0604020202020204" pitchFamily="34" charset="0"/>
              <a:buChar char="•"/>
            </a:pPr>
            <a:r>
              <a:rPr lang="en-US" sz="3600" dirty="0" smtClean="0">
                <a:solidFill>
                  <a:schemeClr val="accent3"/>
                </a:solidFill>
              </a:rPr>
              <a:t>1:6607</a:t>
            </a:r>
          </a:p>
          <a:p>
            <a:pPr lvl="1">
              <a:buFont typeface="Arial" panose="020B0604020202020204" pitchFamily="34" charset="0"/>
              <a:buChar char="•"/>
            </a:pPr>
            <a:r>
              <a:rPr lang="en-US" sz="3600" dirty="0" smtClean="0">
                <a:solidFill>
                  <a:srgbClr val="FF0000"/>
                </a:solidFill>
              </a:rPr>
              <a:t>Sadly the worst in the country!</a:t>
            </a:r>
            <a:endParaRPr lang="en-US" sz="3600" dirty="0">
              <a:solidFill>
                <a:srgbClr val="FF0000"/>
              </a:solidFill>
            </a:endParaRPr>
          </a:p>
        </p:txBody>
      </p:sp>
    </p:spTree>
    <p:extLst>
      <p:ext uri="{BB962C8B-B14F-4D97-AF65-F5344CB8AC3E}">
        <p14:creationId xmlns:p14="http://schemas.microsoft.com/office/powerpoint/2010/main" val="39750820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Objectives</a:t>
            </a:r>
            <a:endParaRPr lang="en-US" sz="3200" dirty="0"/>
          </a:p>
        </p:txBody>
      </p:sp>
      <p:sp>
        <p:nvSpPr>
          <p:cNvPr id="4" name="Content Placeholder 3"/>
          <p:cNvSpPr>
            <a:spLocks noGrp="1"/>
          </p:cNvSpPr>
          <p:nvPr>
            <p:ph sz="quarter" idx="1"/>
          </p:nvPr>
        </p:nvSpPr>
        <p:spPr>
          <a:xfrm>
            <a:off x="3124200" y="964228"/>
            <a:ext cx="5257800" cy="5161935"/>
          </a:xfrm>
        </p:spPr>
        <p:txBody>
          <a:bodyPr>
            <a:normAutofit/>
          </a:bodyPr>
          <a:lstStyle/>
          <a:p>
            <a:r>
              <a:rPr lang="en-US" b="1" dirty="0" smtClean="0">
                <a:solidFill>
                  <a:schemeClr val="tx2"/>
                </a:solidFill>
              </a:rPr>
              <a:t>To communicate the significance of student health</a:t>
            </a:r>
          </a:p>
          <a:p>
            <a:endParaRPr lang="en-US" b="1" dirty="0" smtClean="0">
              <a:solidFill>
                <a:schemeClr val="tx2"/>
              </a:solidFill>
            </a:endParaRPr>
          </a:p>
          <a:p>
            <a:r>
              <a:rPr lang="en-US" b="1" dirty="0" smtClean="0">
                <a:solidFill>
                  <a:schemeClr val="tx2"/>
                </a:solidFill>
              </a:rPr>
              <a:t>To create awareness of the School Health Partners</a:t>
            </a:r>
          </a:p>
          <a:p>
            <a:endParaRPr lang="en-US" b="1" dirty="0" smtClean="0">
              <a:solidFill>
                <a:schemeClr val="tx2"/>
              </a:solidFill>
            </a:endParaRPr>
          </a:p>
          <a:p>
            <a:r>
              <a:rPr lang="en-US" b="1" dirty="0" smtClean="0">
                <a:solidFill>
                  <a:schemeClr val="tx2"/>
                </a:solidFill>
              </a:rPr>
              <a:t>To demonstrate the benefit of School Health Partners to students with chronic health conditions, i.e. Asthma</a:t>
            </a:r>
          </a:p>
        </p:txBody>
      </p:sp>
    </p:spTree>
    <p:extLst>
      <p:ext uri="{BB962C8B-B14F-4D97-AF65-F5344CB8AC3E}">
        <p14:creationId xmlns:p14="http://schemas.microsoft.com/office/powerpoint/2010/main" val="721538901"/>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327" t="2721"/>
          <a:stretch/>
        </p:blipFill>
        <p:spPr>
          <a:xfrm>
            <a:off x="2241754" y="442452"/>
            <a:ext cx="4540045" cy="5841174"/>
          </a:xfrm>
          <a:prstGeom prst="rect">
            <a:avLst/>
          </a:prstGeom>
          <a:ln>
            <a:noFill/>
          </a:ln>
        </p:spPr>
      </p:pic>
    </p:spTree>
    <p:extLst>
      <p:ext uri="{BB962C8B-B14F-4D97-AF65-F5344CB8AC3E}">
        <p14:creationId xmlns:p14="http://schemas.microsoft.com/office/powerpoint/2010/main" val="1852942798"/>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2"/>
                </a:solidFill>
              </a:rPr>
              <a:t>School nurses save time </a:t>
            </a:r>
            <a:r>
              <a:rPr lang="en-US" b="1" dirty="0" smtClean="0">
                <a:solidFill>
                  <a:schemeClr val="tx2"/>
                </a:solidFill>
              </a:rPr>
              <a:t>and money </a:t>
            </a:r>
            <a:endParaRPr lang="en-US" b="1" dirty="0">
              <a:solidFill>
                <a:schemeClr val="tx2"/>
              </a:solidFill>
            </a:endParaRPr>
          </a:p>
        </p:txBody>
      </p:sp>
      <p:sp>
        <p:nvSpPr>
          <p:cNvPr id="4" name="TextBox 3"/>
          <p:cNvSpPr txBox="1"/>
          <p:nvPr/>
        </p:nvSpPr>
        <p:spPr>
          <a:xfrm>
            <a:off x="566928" y="1981200"/>
            <a:ext cx="8004048" cy="3754874"/>
          </a:xfrm>
          <a:prstGeom prst="rect">
            <a:avLst/>
          </a:prstGeom>
          <a:noFill/>
        </p:spPr>
        <p:txBody>
          <a:bodyPr wrap="square" rtlCol="0">
            <a:spAutoFit/>
          </a:bodyPr>
          <a:lstStyle/>
          <a:p>
            <a:pPr algn="ctr"/>
            <a:r>
              <a:rPr lang="en-US" sz="4400" b="1" dirty="0" smtClean="0">
                <a:solidFill>
                  <a:srgbClr val="FF3300"/>
                </a:solidFill>
              </a:rPr>
              <a:t>$2.20:1</a:t>
            </a:r>
            <a:endParaRPr lang="en-US" sz="1400" b="1" dirty="0" smtClean="0">
              <a:solidFill>
                <a:srgbClr val="FF3300"/>
              </a:solidFill>
            </a:endParaRPr>
          </a:p>
          <a:p>
            <a:pPr algn="ctr"/>
            <a:endParaRPr lang="en-US" sz="1400" b="1" dirty="0" smtClean="0">
              <a:solidFill>
                <a:srgbClr val="FF3300"/>
              </a:solidFill>
            </a:endParaRPr>
          </a:p>
          <a:p>
            <a:r>
              <a:rPr lang="en-US" sz="3600" dirty="0" smtClean="0">
                <a:solidFill>
                  <a:schemeClr val="bg1"/>
                </a:solidFill>
              </a:rPr>
              <a:t>Every dollar spent on nursing services, according to a recent study, saves $2.20 in medical costs and lost productivity from teachers and parents. </a:t>
            </a:r>
            <a:endParaRPr lang="en-US" sz="3600" dirty="0">
              <a:solidFill>
                <a:schemeClr val="bg1"/>
              </a:solidFill>
            </a:endParaRPr>
          </a:p>
        </p:txBody>
      </p:sp>
    </p:spTree>
    <p:extLst>
      <p:ext uri="{BB962C8B-B14F-4D97-AF65-F5344CB8AC3E}">
        <p14:creationId xmlns:p14="http://schemas.microsoft.com/office/powerpoint/2010/main" val="1864422059"/>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2000"/>
                    </a14:imgEffect>
                  </a14:imgLayer>
                </a14:imgProps>
              </a:ext>
            </a:extLst>
          </a:blip>
          <a:stretch>
            <a:fillRect/>
          </a:stretch>
        </p:blipFill>
        <p:spPr>
          <a:xfrm>
            <a:off x="4876800" y="3200400"/>
            <a:ext cx="4052888" cy="3065659"/>
          </a:xfrm>
          <a:prstGeom prst="ellipse">
            <a:avLst/>
          </a:prstGeom>
          <a:ln>
            <a:noFill/>
          </a:ln>
          <a:effectLst>
            <a:softEdge rad="112500"/>
          </a:effectLst>
        </p:spPr>
      </p:pic>
      <p:sp>
        <p:nvSpPr>
          <p:cNvPr id="2" name="Title 1"/>
          <p:cNvSpPr>
            <a:spLocks noGrp="1"/>
          </p:cNvSpPr>
          <p:nvPr>
            <p:ph type="title"/>
          </p:nvPr>
        </p:nvSpPr>
        <p:spPr>
          <a:xfrm>
            <a:off x="275303" y="304800"/>
            <a:ext cx="8534400" cy="758952"/>
          </a:xfrm>
        </p:spPr>
        <p:txBody>
          <a:bodyPr>
            <a:normAutofit/>
          </a:bodyPr>
          <a:lstStyle/>
          <a:p>
            <a:r>
              <a:rPr lang="en-US" dirty="0">
                <a:solidFill>
                  <a:schemeClr val="tx2"/>
                </a:solidFill>
              </a:rPr>
              <a:t>School </a:t>
            </a:r>
            <a:r>
              <a:rPr lang="en-US" dirty="0" smtClean="0">
                <a:solidFill>
                  <a:schemeClr val="tx2"/>
                </a:solidFill>
              </a:rPr>
              <a:t>Nurses </a:t>
            </a:r>
            <a:r>
              <a:rPr lang="en-US" dirty="0">
                <a:solidFill>
                  <a:schemeClr val="tx2"/>
                </a:solidFill>
              </a:rPr>
              <a:t>S</a:t>
            </a:r>
            <a:r>
              <a:rPr lang="en-US" dirty="0" smtClean="0">
                <a:solidFill>
                  <a:schemeClr val="tx2"/>
                </a:solidFill>
              </a:rPr>
              <a:t>ave Time!</a:t>
            </a:r>
            <a:endParaRPr lang="en-US" dirty="0">
              <a:solidFill>
                <a:schemeClr val="tx2"/>
              </a:solidFill>
            </a:endParaRPr>
          </a:p>
        </p:txBody>
      </p:sp>
      <p:sp>
        <p:nvSpPr>
          <p:cNvPr id="3" name="Rectangle 2"/>
          <p:cNvSpPr/>
          <p:nvPr/>
        </p:nvSpPr>
        <p:spPr>
          <a:xfrm>
            <a:off x="243840" y="1524000"/>
            <a:ext cx="8519160" cy="4524315"/>
          </a:xfrm>
          <a:prstGeom prst="rect">
            <a:avLst/>
          </a:prstGeom>
        </p:spPr>
        <p:txBody>
          <a:bodyPr wrap="square">
            <a:spAutoFit/>
          </a:bodyPr>
          <a:lstStyle/>
          <a:p>
            <a:r>
              <a:rPr lang="en-US" sz="4000" dirty="0" smtClean="0">
                <a:solidFill>
                  <a:schemeClr val="tx2"/>
                </a:solidFill>
              </a:rPr>
              <a:t>For Principals, Teachers and Staff! </a:t>
            </a:r>
          </a:p>
          <a:p>
            <a:r>
              <a:rPr lang="en-US" sz="4000" dirty="0" smtClean="0">
                <a:solidFill>
                  <a:schemeClr val="tx2"/>
                </a:solidFill>
              </a:rPr>
              <a:t>A </a:t>
            </a:r>
            <a:r>
              <a:rPr lang="en-US" sz="4000" dirty="0">
                <a:solidFill>
                  <a:schemeClr val="tx2"/>
                </a:solidFill>
              </a:rPr>
              <a:t>school nurse in the building </a:t>
            </a:r>
            <a:r>
              <a:rPr lang="en-US" sz="4000" dirty="0" smtClean="0">
                <a:solidFill>
                  <a:schemeClr val="tx2"/>
                </a:solidFill>
              </a:rPr>
              <a:t>can save:</a:t>
            </a:r>
            <a:r>
              <a:rPr lang="en-US" sz="2400" dirty="0" smtClean="0">
                <a:solidFill>
                  <a:schemeClr val="tx2"/>
                </a:solidFill>
              </a:rPr>
              <a:t/>
            </a:r>
            <a:br>
              <a:rPr lang="en-US" sz="2400" dirty="0" smtClean="0">
                <a:solidFill>
                  <a:schemeClr val="tx2"/>
                </a:solidFill>
              </a:rPr>
            </a:br>
            <a:endParaRPr lang="en-US" sz="2400" dirty="0">
              <a:solidFill>
                <a:schemeClr val="tx2"/>
              </a:solidFill>
            </a:endParaRPr>
          </a:p>
          <a:p>
            <a:pPr marL="342900" indent="-342900">
              <a:buFont typeface="Arial" panose="020B0604020202020204" pitchFamily="34" charset="0"/>
              <a:buChar char="•"/>
            </a:pPr>
            <a:r>
              <a:rPr lang="en-US" sz="2400" dirty="0" smtClean="0">
                <a:solidFill>
                  <a:schemeClr val="accent3"/>
                </a:solidFill>
              </a:rPr>
              <a:t>Principals--</a:t>
            </a:r>
            <a:r>
              <a:rPr lang="en-US" sz="2400" dirty="0" smtClean="0">
                <a:solidFill>
                  <a:srgbClr val="FF0000"/>
                </a:solidFill>
              </a:rPr>
              <a:t>1 hour </a:t>
            </a:r>
            <a:r>
              <a:rPr lang="en-US" sz="2400" dirty="0">
                <a:solidFill>
                  <a:schemeClr val="accent3"/>
                </a:solidFill>
              </a:rPr>
              <a:t>a </a:t>
            </a:r>
            <a:r>
              <a:rPr lang="en-US" sz="2400" dirty="0" smtClean="0">
                <a:solidFill>
                  <a:schemeClr val="accent3"/>
                </a:solidFill>
              </a:rPr>
              <a:t>day!</a:t>
            </a:r>
            <a:br>
              <a:rPr lang="en-US" sz="2400" dirty="0" smtClean="0">
                <a:solidFill>
                  <a:schemeClr val="accent3"/>
                </a:solidFill>
              </a:rPr>
            </a:br>
            <a:endParaRPr lang="en-US" sz="2400" dirty="0">
              <a:solidFill>
                <a:schemeClr val="accent3"/>
              </a:solidFill>
            </a:endParaRPr>
          </a:p>
          <a:p>
            <a:pPr marL="342900" indent="-342900">
              <a:buFont typeface="Arial" panose="020B0604020202020204" pitchFamily="34" charset="0"/>
              <a:buChar char="•"/>
            </a:pPr>
            <a:r>
              <a:rPr lang="en-US" sz="2400" dirty="0" smtClean="0">
                <a:solidFill>
                  <a:schemeClr val="accent3"/>
                </a:solidFill>
              </a:rPr>
              <a:t>Teachers-- </a:t>
            </a:r>
            <a:r>
              <a:rPr lang="en-US" sz="2400" dirty="0" smtClean="0">
                <a:solidFill>
                  <a:srgbClr val="FF3300"/>
                </a:solidFill>
              </a:rPr>
              <a:t>20 </a:t>
            </a:r>
            <a:r>
              <a:rPr lang="en-US" sz="2400" dirty="0">
                <a:solidFill>
                  <a:srgbClr val="FF3300"/>
                </a:solidFill>
              </a:rPr>
              <a:t>minutes </a:t>
            </a:r>
            <a:r>
              <a:rPr lang="en-US" sz="2400" dirty="0">
                <a:solidFill>
                  <a:schemeClr val="accent3"/>
                </a:solidFill>
              </a:rPr>
              <a:t>a </a:t>
            </a:r>
            <a:r>
              <a:rPr lang="en-US" sz="2400" dirty="0" smtClean="0">
                <a:solidFill>
                  <a:schemeClr val="accent3"/>
                </a:solidFill>
              </a:rPr>
              <a:t>day!</a:t>
            </a:r>
            <a:br>
              <a:rPr lang="en-US" sz="2400" dirty="0" smtClean="0">
                <a:solidFill>
                  <a:schemeClr val="accent3"/>
                </a:solidFill>
              </a:rPr>
            </a:br>
            <a:endParaRPr lang="en-US" sz="2400" dirty="0">
              <a:solidFill>
                <a:schemeClr val="accent3"/>
              </a:solidFill>
            </a:endParaRPr>
          </a:p>
          <a:p>
            <a:pPr marL="342900" indent="-342900">
              <a:buFont typeface="Arial" panose="020B0604020202020204" pitchFamily="34" charset="0"/>
              <a:buChar char="•"/>
            </a:pPr>
            <a:r>
              <a:rPr lang="en-US" sz="2400" dirty="0" smtClean="0">
                <a:solidFill>
                  <a:schemeClr val="accent3"/>
                </a:solidFill>
              </a:rPr>
              <a:t>Clerical staff--more than </a:t>
            </a:r>
            <a:br>
              <a:rPr lang="en-US" sz="2400" dirty="0" smtClean="0">
                <a:solidFill>
                  <a:schemeClr val="accent3"/>
                </a:solidFill>
              </a:rPr>
            </a:br>
            <a:r>
              <a:rPr lang="en-US" sz="2400" dirty="0" smtClean="0">
                <a:solidFill>
                  <a:srgbClr val="FF0000"/>
                </a:solidFill>
              </a:rPr>
              <a:t>45 </a:t>
            </a:r>
            <a:r>
              <a:rPr lang="en-US" sz="2400" dirty="0">
                <a:solidFill>
                  <a:srgbClr val="FF0000"/>
                </a:solidFill>
              </a:rPr>
              <a:t>minutes </a:t>
            </a:r>
            <a:r>
              <a:rPr lang="en-US" sz="2400" dirty="0">
                <a:solidFill>
                  <a:schemeClr val="accent3"/>
                </a:solidFill>
              </a:rPr>
              <a:t>a </a:t>
            </a:r>
            <a:r>
              <a:rPr lang="en-US" sz="2400" dirty="0" smtClean="0">
                <a:solidFill>
                  <a:schemeClr val="accent3"/>
                </a:solidFill>
              </a:rPr>
              <a:t>day!</a:t>
            </a:r>
            <a:endParaRPr lang="en-US" sz="2400" dirty="0">
              <a:solidFill>
                <a:schemeClr val="accent3"/>
              </a:solidFill>
            </a:endParaRPr>
          </a:p>
        </p:txBody>
      </p:sp>
    </p:spTree>
    <p:extLst>
      <p:ext uri="{BB962C8B-B14F-4D97-AF65-F5344CB8AC3E}">
        <p14:creationId xmlns:p14="http://schemas.microsoft.com/office/powerpoint/2010/main" val="2789144882"/>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School Based Health Centers</a:t>
            </a:r>
            <a:br>
              <a:rPr lang="en-US" dirty="0" smtClean="0"/>
            </a:b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6750" y="3429000"/>
            <a:ext cx="5111506" cy="1207010"/>
          </a:xfrm>
          <a:prstGeom prst="rect">
            <a:avLst/>
          </a:prstGeom>
        </p:spPr>
      </p:pic>
    </p:spTree>
    <p:extLst>
      <p:ext uri="{BB962C8B-B14F-4D97-AF65-F5344CB8AC3E}">
        <p14:creationId xmlns:p14="http://schemas.microsoft.com/office/powerpoint/2010/main" val="4064521548"/>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1752" y="1524000"/>
            <a:ext cx="4270248" cy="732974"/>
          </a:xfrm>
          <a:ln w="12700">
            <a:noFill/>
          </a:ln>
        </p:spPr>
        <p:txBody>
          <a:bodyPr/>
          <a:lstStyle/>
          <a:p>
            <a:r>
              <a:rPr lang="en-US" dirty="0" smtClean="0"/>
              <a:t>SCHA-MI</a:t>
            </a:r>
            <a:endParaRPr lang="en-US" dirty="0"/>
          </a:p>
        </p:txBody>
      </p:sp>
      <p:sp>
        <p:nvSpPr>
          <p:cNvPr id="3" name="Text Placeholder 2"/>
          <p:cNvSpPr>
            <a:spLocks noGrp="1"/>
          </p:cNvSpPr>
          <p:nvPr>
            <p:ph type="body" sz="half" idx="3"/>
          </p:nvPr>
        </p:nvSpPr>
        <p:spPr/>
        <p:txBody>
          <a:bodyPr/>
          <a:lstStyle/>
          <a:p>
            <a:r>
              <a:rPr lang="en-US" dirty="0" smtClean="0"/>
              <a:t>MDHHS-CAHC Program</a:t>
            </a:r>
            <a:endParaRPr lang="en-US" dirty="0"/>
          </a:p>
        </p:txBody>
      </p:sp>
      <p:sp>
        <p:nvSpPr>
          <p:cNvPr id="4" name="Content Placeholder 3"/>
          <p:cNvSpPr>
            <a:spLocks noGrp="1"/>
          </p:cNvSpPr>
          <p:nvPr>
            <p:ph sz="quarter" idx="2"/>
          </p:nvPr>
        </p:nvSpPr>
        <p:spPr/>
        <p:txBody>
          <a:bodyPr>
            <a:noAutofit/>
          </a:bodyPr>
          <a:lstStyle/>
          <a:p>
            <a:r>
              <a:rPr lang="en-US" sz="1800" dirty="0">
                <a:solidFill>
                  <a:schemeClr val="tx2"/>
                </a:solidFill>
              </a:rPr>
              <a:t>Professional development</a:t>
            </a:r>
          </a:p>
          <a:p>
            <a:r>
              <a:rPr lang="en-US" sz="1800" dirty="0" smtClean="0">
                <a:solidFill>
                  <a:schemeClr val="tx2"/>
                </a:solidFill>
              </a:rPr>
              <a:t>Billing </a:t>
            </a:r>
            <a:r>
              <a:rPr lang="en-US" sz="1800" dirty="0">
                <a:solidFill>
                  <a:schemeClr val="tx2"/>
                </a:solidFill>
              </a:rPr>
              <a:t>technical assistance and support</a:t>
            </a:r>
          </a:p>
          <a:p>
            <a:r>
              <a:rPr lang="en-US" sz="1800" dirty="0" smtClean="0">
                <a:solidFill>
                  <a:schemeClr val="tx2"/>
                </a:solidFill>
              </a:rPr>
              <a:t>Communications </a:t>
            </a:r>
            <a:r>
              <a:rPr lang="en-US" sz="1800" dirty="0">
                <a:solidFill>
                  <a:schemeClr val="tx2"/>
                </a:solidFill>
              </a:rPr>
              <a:t>infrastructure</a:t>
            </a:r>
          </a:p>
          <a:p>
            <a:r>
              <a:rPr lang="en-US" sz="1800" dirty="0" smtClean="0">
                <a:solidFill>
                  <a:schemeClr val="tx2"/>
                </a:solidFill>
              </a:rPr>
              <a:t>Outreach</a:t>
            </a:r>
            <a:endParaRPr lang="en-US" sz="1800" dirty="0">
              <a:solidFill>
                <a:schemeClr val="tx2"/>
              </a:solidFill>
            </a:endParaRPr>
          </a:p>
          <a:p>
            <a:r>
              <a:rPr lang="en-US" sz="1800" dirty="0" smtClean="0">
                <a:solidFill>
                  <a:schemeClr val="tx2"/>
                </a:solidFill>
              </a:rPr>
              <a:t>Legislative </a:t>
            </a:r>
            <a:r>
              <a:rPr lang="en-US" sz="1800" dirty="0">
                <a:solidFill>
                  <a:schemeClr val="tx2"/>
                </a:solidFill>
              </a:rPr>
              <a:t>advocacy</a:t>
            </a:r>
          </a:p>
          <a:p>
            <a:r>
              <a:rPr lang="en-US" sz="1800" dirty="0" smtClean="0">
                <a:solidFill>
                  <a:schemeClr val="tx2"/>
                </a:solidFill>
              </a:rPr>
              <a:t>Voice </a:t>
            </a:r>
            <a:r>
              <a:rPr lang="en-US" sz="1800" dirty="0">
                <a:solidFill>
                  <a:schemeClr val="tx2"/>
                </a:solidFill>
              </a:rPr>
              <a:t>for school-based health</a:t>
            </a:r>
          </a:p>
          <a:p>
            <a:r>
              <a:rPr lang="en-US" sz="1800" dirty="0" smtClean="0">
                <a:solidFill>
                  <a:schemeClr val="tx2"/>
                </a:solidFill>
              </a:rPr>
              <a:t>Annual </a:t>
            </a:r>
            <a:r>
              <a:rPr lang="en-US" sz="1800" dirty="0">
                <a:solidFill>
                  <a:schemeClr val="tx2"/>
                </a:solidFill>
              </a:rPr>
              <a:t>Conference, which includes CE credits</a:t>
            </a:r>
          </a:p>
          <a:p>
            <a:r>
              <a:rPr lang="en-US" sz="1800" dirty="0" smtClean="0">
                <a:solidFill>
                  <a:schemeClr val="tx2"/>
                </a:solidFill>
              </a:rPr>
              <a:t>Public </a:t>
            </a:r>
            <a:r>
              <a:rPr lang="en-US" sz="1800" dirty="0">
                <a:solidFill>
                  <a:schemeClr val="tx2"/>
                </a:solidFill>
              </a:rPr>
              <a:t>Relations</a:t>
            </a:r>
          </a:p>
          <a:p>
            <a:r>
              <a:rPr lang="en-US" sz="1800" dirty="0" smtClean="0">
                <a:solidFill>
                  <a:schemeClr val="tx2"/>
                </a:solidFill>
              </a:rPr>
              <a:t>Monitors </a:t>
            </a:r>
            <a:r>
              <a:rPr lang="en-US" sz="1800" dirty="0">
                <a:solidFill>
                  <a:schemeClr val="tx2"/>
                </a:solidFill>
              </a:rPr>
              <a:t>and acts on national and state </a:t>
            </a:r>
            <a:r>
              <a:rPr lang="en-US" sz="1800" dirty="0" smtClean="0">
                <a:solidFill>
                  <a:schemeClr val="tx2"/>
                </a:solidFill>
              </a:rPr>
              <a:t>policy</a:t>
            </a:r>
            <a:endParaRPr lang="en-US" sz="1800" dirty="0">
              <a:solidFill>
                <a:schemeClr val="tx2"/>
              </a:solidFill>
            </a:endParaRPr>
          </a:p>
        </p:txBody>
      </p:sp>
      <p:sp>
        <p:nvSpPr>
          <p:cNvPr id="5" name="Content Placeholder 4"/>
          <p:cNvSpPr>
            <a:spLocks noGrp="1"/>
          </p:cNvSpPr>
          <p:nvPr>
            <p:ph sz="quarter" idx="4"/>
          </p:nvPr>
        </p:nvSpPr>
        <p:spPr>
          <a:xfrm>
            <a:off x="4794505" y="2381161"/>
            <a:ext cx="4038600" cy="3929417"/>
          </a:xfrm>
        </p:spPr>
        <p:txBody>
          <a:bodyPr>
            <a:noAutofit/>
          </a:bodyPr>
          <a:lstStyle/>
          <a:p>
            <a:r>
              <a:rPr lang="en-US" sz="1800" dirty="0" smtClean="0">
                <a:solidFill>
                  <a:schemeClr val="tx2"/>
                </a:solidFill>
              </a:rPr>
              <a:t>CAHC </a:t>
            </a:r>
            <a:r>
              <a:rPr lang="en-US" sz="1800" dirty="0">
                <a:solidFill>
                  <a:schemeClr val="tx2"/>
                </a:solidFill>
              </a:rPr>
              <a:t>Grant Funding </a:t>
            </a:r>
            <a:endParaRPr lang="en-US" sz="1800" dirty="0" smtClean="0">
              <a:solidFill>
                <a:schemeClr val="tx2"/>
              </a:solidFill>
            </a:endParaRPr>
          </a:p>
          <a:p>
            <a:r>
              <a:rPr lang="en-US" sz="1800" dirty="0" smtClean="0">
                <a:solidFill>
                  <a:schemeClr val="tx2"/>
                </a:solidFill>
              </a:rPr>
              <a:t>CAHC Grant monitoring</a:t>
            </a:r>
            <a:endParaRPr lang="en-US" sz="1800" dirty="0">
              <a:solidFill>
                <a:schemeClr val="tx2"/>
              </a:solidFill>
            </a:endParaRPr>
          </a:p>
          <a:p>
            <a:r>
              <a:rPr lang="en-US" sz="1800" dirty="0" smtClean="0">
                <a:solidFill>
                  <a:schemeClr val="tx2"/>
                </a:solidFill>
              </a:rPr>
              <a:t>Technical Assistance</a:t>
            </a:r>
          </a:p>
          <a:p>
            <a:r>
              <a:rPr lang="en-US" sz="1800" dirty="0" smtClean="0">
                <a:solidFill>
                  <a:schemeClr val="tx2"/>
                </a:solidFill>
              </a:rPr>
              <a:t>Training</a:t>
            </a:r>
            <a:endParaRPr lang="en-US" sz="1800" dirty="0">
              <a:solidFill>
                <a:schemeClr val="tx2"/>
              </a:solidFill>
            </a:endParaRPr>
          </a:p>
          <a:p>
            <a:r>
              <a:rPr lang="en-US" sz="1800" dirty="0" smtClean="0">
                <a:solidFill>
                  <a:schemeClr val="tx2"/>
                </a:solidFill>
              </a:rPr>
              <a:t>SBHC assigned Consultants</a:t>
            </a:r>
            <a:endParaRPr lang="en-US" sz="1800" dirty="0">
              <a:solidFill>
                <a:schemeClr val="tx2"/>
              </a:solidFill>
            </a:endParaRPr>
          </a:p>
          <a:p>
            <a:r>
              <a:rPr lang="en-US" sz="1800" dirty="0">
                <a:solidFill>
                  <a:schemeClr val="tx2"/>
                </a:solidFill>
              </a:rPr>
              <a:t>Data Collection</a:t>
            </a:r>
          </a:p>
          <a:p>
            <a:r>
              <a:rPr lang="en-US" sz="1800" dirty="0">
                <a:solidFill>
                  <a:schemeClr val="tx2"/>
                </a:solidFill>
              </a:rPr>
              <a:t>Continuous Quality Improvement</a:t>
            </a:r>
          </a:p>
          <a:p>
            <a:r>
              <a:rPr lang="en-US" sz="1800" dirty="0">
                <a:solidFill>
                  <a:schemeClr val="tx2"/>
                </a:solidFill>
              </a:rPr>
              <a:t>Reporting </a:t>
            </a:r>
            <a:r>
              <a:rPr lang="en-US" sz="1800" dirty="0" smtClean="0">
                <a:solidFill>
                  <a:schemeClr val="tx2"/>
                </a:solidFill>
              </a:rPr>
              <a:t>Tools</a:t>
            </a:r>
          </a:p>
          <a:p>
            <a:r>
              <a:rPr lang="en-US" sz="1800" dirty="0" smtClean="0">
                <a:solidFill>
                  <a:schemeClr val="tx2"/>
                </a:solidFill>
              </a:rPr>
              <a:t>Tool kits</a:t>
            </a:r>
            <a:endParaRPr lang="en-US" sz="1800" dirty="0">
              <a:solidFill>
                <a:schemeClr val="tx2"/>
              </a:solidFill>
            </a:endParaRPr>
          </a:p>
          <a:p>
            <a:r>
              <a:rPr lang="en-US" sz="1800" dirty="0" smtClean="0">
                <a:solidFill>
                  <a:schemeClr val="tx2"/>
                </a:solidFill>
              </a:rPr>
              <a:t>Research</a:t>
            </a:r>
          </a:p>
          <a:p>
            <a:r>
              <a:rPr lang="en-US" sz="1800" dirty="0" smtClean="0">
                <a:solidFill>
                  <a:schemeClr val="tx2"/>
                </a:solidFill>
              </a:rPr>
              <a:t>Site Evaluations</a:t>
            </a:r>
          </a:p>
          <a:p>
            <a:r>
              <a:rPr lang="en-US" sz="1800" dirty="0">
                <a:solidFill>
                  <a:schemeClr val="tx2"/>
                </a:solidFill>
              </a:rPr>
              <a:t>Coordinator’s </a:t>
            </a:r>
            <a:r>
              <a:rPr lang="en-US" sz="1800" dirty="0" smtClean="0">
                <a:solidFill>
                  <a:schemeClr val="tx2"/>
                </a:solidFill>
              </a:rPr>
              <a:t>meeting</a:t>
            </a:r>
            <a:endParaRPr lang="en-US" sz="1800" dirty="0">
              <a:solidFill>
                <a:schemeClr val="tx2"/>
              </a:solidFill>
            </a:endParaRPr>
          </a:p>
        </p:txBody>
      </p:sp>
      <p:sp>
        <p:nvSpPr>
          <p:cNvPr id="7" name="TextBox 6"/>
          <p:cNvSpPr txBox="1"/>
          <p:nvPr/>
        </p:nvSpPr>
        <p:spPr>
          <a:xfrm>
            <a:off x="384048" y="292474"/>
            <a:ext cx="7918704" cy="830997"/>
          </a:xfrm>
          <a:prstGeom prst="rect">
            <a:avLst/>
          </a:prstGeom>
          <a:noFill/>
        </p:spPr>
        <p:txBody>
          <a:bodyPr wrap="square" rtlCol="0">
            <a:spAutoFit/>
          </a:bodyPr>
          <a:lstStyle/>
          <a:p>
            <a:r>
              <a:rPr lang="en-US" sz="4800" b="1" dirty="0" smtClean="0">
                <a:solidFill>
                  <a:schemeClr val="tx2"/>
                </a:solidFill>
              </a:rPr>
              <a:t>In Partnership</a:t>
            </a:r>
            <a:endParaRPr lang="en-US" sz="4800" b="1" dirty="0">
              <a:solidFill>
                <a:schemeClr val="tx2"/>
              </a:solidFill>
            </a:endParaRPr>
          </a:p>
        </p:txBody>
      </p:sp>
    </p:spTree>
    <p:extLst>
      <p:ext uri="{BB962C8B-B14F-4D97-AF65-F5344CB8AC3E}">
        <p14:creationId xmlns:p14="http://schemas.microsoft.com/office/powerpoint/2010/main" val="4085839325"/>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Michigan’s School-Based Health Centers</a:t>
            </a:r>
            <a:endParaRPr lang="en-US" b="1" dirty="0"/>
          </a:p>
        </p:txBody>
      </p:sp>
      <p:sp>
        <p:nvSpPr>
          <p:cNvPr id="3" name="Content Placeholder 2"/>
          <p:cNvSpPr>
            <a:spLocks noGrp="1"/>
          </p:cNvSpPr>
          <p:nvPr>
            <p:ph sz="quarter" idx="1"/>
          </p:nvPr>
        </p:nvSpPr>
        <p:spPr>
          <a:xfrm>
            <a:off x="301752" y="1676400"/>
            <a:ext cx="8503920" cy="4572000"/>
          </a:xfrm>
        </p:spPr>
        <p:txBody>
          <a:bodyPr/>
          <a:lstStyle/>
          <a:p>
            <a:pPr>
              <a:buFont typeface="Arial" panose="020B0604020202020204" pitchFamily="34" charset="0"/>
              <a:buChar char="•"/>
            </a:pPr>
            <a:r>
              <a:rPr lang="en-US" sz="3200" dirty="0" smtClean="0">
                <a:solidFill>
                  <a:schemeClr val="tx2"/>
                </a:solidFill>
              </a:rPr>
              <a:t>Offer a full range of age appropriate health care services</a:t>
            </a:r>
          </a:p>
          <a:p>
            <a:pPr lvl="1">
              <a:buFont typeface="Arial" panose="020B0604020202020204" pitchFamily="34" charset="0"/>
              <a:buChar char="•"/>
            </a:pPr>
            <a:r>
              <a:rPr lang="en-US" dirty="0" smtClean="0">
                <a:solidFill>
                  <a:schemeClr val="accent3"/>
                </a:solidFill>
              </a:rPr>
              <a:t>Preventive care</a:t>
            </a:r>
          </a:p>
          <a:p>
            <a:pPr lvl="1">
              <a:buFont typeface="Arial" panose="020B0604020202020204" pitchFamily="34" charset="0"/>
              <a:buChar char="•"/>
            </a:pPr>
            <a:r>
              <a:rPr lang="en-US" dirty="0" smtClean="0">
                <a:solidFill>
                  <a:schemeClr val="accent3"/>
                </a:solidFill>
              </a:rPr>
              <a:t>Treatment of acute and co-management of chronic disease</a:t>
            </a:r>
          </a:p>
          <a:p>
            <a:pPr lvl="1">
              <a:buFont typeface="Arial" panose="020B0604020202020204" pitchFamily="34" charset="0"/>
              <a:buChar char="•"/>
            </a:pPr>
            <a:r>
              <a:rPr lang="en-US" dirty="0" smtClean="0">
                <a:solidFill>
                  <a:schemeClr val="accent3"/>
                </a:solidFill>
              </a:rPr>
              <a:t>Immunizations</a:t>
            </a:r>
          </a:p>
          <a:p>
            <a:pPr lvl="1">
              <a:buFont typeface="Arial" panose="020B0604020202020204" pitchFamily="34" charset="0"/>
              <a:buChar char="•"/>
            </a:pPr>
            <a:r>
              <a:rPr lang="en-US" dirty="0" smtClean="0">
                <a:solidFill>
                  <a:schemeClr val="accent3"/>
                </a:solidFill>
              </a:rPr>
              <a:t>health education and risk reduction</a:t>
            </a:r>
          </a:p>
          <a:p>
            <a:pPr lvl="1">
              <a:buFont typeface="Arial" panose="020B0604020202020204" pitchFamily="34" charset="0"/>
              <a:buChar char="•"/>
            </a:pPr>
            <a:r>
              <a:rPr lang="en-US" dirty="0" smtClean="0">
                <a:solidFill>
                  <a:schemeClr val="accent3"/>
                </a:solidFill>
              </a:rPr>
              <a:t>mental health care</a:t>
            </a:r>
          </a:p>
          <a:p>
            <a:pPr lvl="1">
              <a:buFont typeface="Arial" panose="020B0604020202020204" pitchFamily="34" charset="0"/>
              <a:buChar char="•"/>
            </a:pPr>
            <a:r>
              <a:rPr lang="en-US" dirty="0" smtClean="0">
                <a:solidFill>
                  <a:schemeClr val="accent3"/>
                </a:solidFill>
              </a:rPr>
              <a:t>vision and hearing</a:t>
            </a:r>
          </a:p>
          <a:p>
            <a:pPr lvl="1">
              <a:buFont typeface="Arial" panose="020B0604020202020204" pitchFamily="34" charset="0"/>
              <a:buChar char="•"/>
            </a:pPr>
            <a:r>
              <a:rPr lang="en-US" dirty="0" smtClean="0">
                <a:solidFill>
                  <a:schemeClr val="accent3"/>
                </a:solidFill>
              </a:rPr>
              <a:t>Medicaid outreach and enrollment</a:t>
            </a:r>
          </a:p>
          <a:p>
            <a:pPr lvl="1">
              <a:buFont typeface="Arial" panose="020B0604020202020204" pitchFamily="34" charset="0"/>
              <a:buChar char="•"/>
            </a:pPr>
            <a:r>
              <a:rPr lang="en-US" dirty="0" smtClean="0">
                <a:solidFill>
                  <a:schemeClr val="accent3"/>
                </a:solidFill>
              </a:rPr>
              <a:t>and much more</a:t>
            </a:r>
          </a:p>
          <a:p>
            <a:endParaRPr lang="en-US" dirty="0" smtClean="0"/>
          </a:p>
          <a:p>
            <a:endParaRPr lang="en-US" dirty="0"/>
          </a:p>
        </p:txBody>
      </p:sp>
      <p:pic>
        <p:nvPicPr>
          <p:cNvPr id="4" name="Content Placeholder 6"/>
          <p:cNvPicPr>
            <a:picLocks noChangeAspect="1"/>
          </p:cNvPicPr>
          <p:nvPr/>
        </p:nvPicPr>
        <p:blipFill>
          <a:blip r:embed="rId3"/>
          <a:stretch>
            <a:fillRect/>
          </a:stretch>
        </p:blipFill>
        <p:spPr>
          <a:xfrm>
            <a:off x="5943600" y="3369282"/>
            <a:ext cx="2433058" cy="287911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40941761"/>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Michigan’s School-Based Health Centers</a:t>
            </a:r>
            <a:endParaRPr lang="en-US" b="1" dirty="0"/>
          </a:p>
        </p:txBody>
      </p:sp>
      <p:sp>
        <p:nvSpPr>
          <p:cNvPr id="3" name="Content Placeholder 2"/>
          <p:cNvSpPr>
            <a:spLocks noGrp="1"/>
          </p:cNvSpPr>
          <p:nvPr>
            <p:ph sz="quarter" idx="1"/>
          </p:nvPr>
        </p:nvSpPr>
        <p:spPr>
          <a:xfrm>
            <a:off x="301752" y="1752600"/>
            <a:ext cx="8503920" cy="4572000"/>
          </a:xfrm>
        </p:spPr>
        <p:txBody>
          <a:bodyPr>
            <a:normAutofit lnSpcReduction="10000"/>
          </a:bodyPr>
          <a:lstStyle/>
          <a:p>
            <a:pPr>
              <a:buFont typeface="Arial" panose="020B0604020202020204" pitchFamily="34" charset="0"/>
              <a:buChar char="•"/>
            </a:pPr>
            <a:r>
              <a:rPr lang="en-US" sz="3200" dirty="0" smtClean="0">
                <a:solidFill>
                  <a:schemeClr val="tx2"/>
                </a:solidFill>
              </a:rPr>
              <a:t>Provide a comprehensive spectrum of health care services to Michigan’s medically underserved school aged children and youth</a:t>
            </a:r>
          </a:p>
          <a:p>
            <a:pPr>
              <a:buFont typeface="Arial" panose="020B0604020202020204" pitchFamily="34" charset="0"/>
              <a:buChar char="•"/>
            </a:pPr>
            <a:r>
              <a:rPr lang="en-US" sz="3200" dirty="0" smtClean="0">
                <a:solidFill>
                  <a:schemeClr val="tx2"/>
                </a:solidFill>
              </a:rPr>
              <a:t>Make </a:t>
            </a:r>
            <a:r>
              <a:rPr lang="en-US" sz="3200" dirty="0">
                <a:solidFill>
                  <a:schemeClr val="tx2"/>
                </a:solidFill>
              </a:rPr>
              <a:t>up the second largest state-funded school-based health center program in the </a:t>
            </a:r>
            <a:r>
              <a:rPr lang="en-US" sz="3200" dirty="0" smtClean="0">
                <a:solidFill>
                  <a:schemeClr val="tx2"/>
                </a:solidFill>
              </a:rPr>
              <a:t>country</a:t>
            </a:r>
          </a:p>
          <a:p>
            <a:pPr lvl="1">
              <a:buFont typeface="Arial" panose="020B0604020202020204" pitchFamily="34" charset="0"/>
              <a:buChar char="•"/>
            </a:pPr>
            <a:r>
              <a:rPr lang="en-US" dirty="0" smtClean="0">
                <a:solidFill>
                  <a:schemeClr val="accent3"/>
                </a:solidFill>
              </a:rPr>
              <a:t>Child &amp; Adolescent Health Center Program</a:t>
            </a:r>
            <a:endParaRPr lang="en-US" dirty="0">
              <a:solidFill>
                <a:schemeClr val="accent3"/>
              </a:solidFill>
            </a:endParaRPr>
          </a:p>
          <a:p>
            <a:pPr>
              <a:buFont typeface="Arial" panose="020B0604020202020204" pitchFamily="34" charset="0"/>
              <a:buChar char="•"/>
            </a:pPr>
            <a:r>
              <a:rPr lang="en-US" sz="3200" dirty="0">
                <a:solidFill>
                  <a:schemeClr val="tx2"/>
                </a:solidFill>
              </a:rPr>
              <a:t>Receive more than $3 in matching funds for every $1 in State funding. </a:t>
            </a:r>
          </a:p>
          <a:p>
            <a:endParaRPr lang="en-US" dirty="0"/>
          </a:p>
        </p:txBody>
      </p:sp>
    </p:spTree>
    <p:extLst>
      <p:ext uri="{BB962C8B-B14F-4D97-AF65-F5344CB8AC3E}">
        <p14:creationId xmlns:p14="http://schemas.microsoft.com/office/powerpoint/2010/main" val="523885028"/>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Student Benefit from SBHCs</a:t>
            </a:r>
            <a:endParaRPr lang="en-US" sz="3600" b="1" dirty="0"/>
          </a:p>
        </p:txBody>
      </p:sp>
      <p:sp>
        <p:nvSpPr>
          <p:cNvPr id="3" name="Content Placeholder 2"/>
          <p:cNvSpPr>
            <a:spLocks noGrp="1"/>
          </p:cNvSpPr>
          <p:nvPr>
            <p:ph sz="quarter" idx="1"/>
          </p:nvPr>
        </p:nvSpPr>
        <p:spPr>
          <a:xfrm>
            <a:off x="320040" y="1676400"/>
            <a:ext cx="8503920" cy="4572000"/>
          </a:xfrm>
        </p:spPr>
        <p:txBody>
          <a:bodyPr>
            <a:normAutofit lnSpcReduction="10000"/>
          </a:bodyPr>
          <a:lstStyle/>
          <a:p>
            <a:pPr>
              <a:buFont typeface="Arial" panose="020B0604020202020204" pitchFamily="34" charset="0"/>
              <a:buChar char="•"/>
            </a:pPr>
            <a:r>
              <a:rPr lang="en-US" dirty="0" smtClean="0">
                <a:solidFill>
                  <a:schemeClr val="tx2"/>
                </a:solidFill>
              </a:rPr>
              <a:t>Decreased engagement in risk behaviors</a:t>
            </a:r>
          </a:p>
          <a:p>
            <a:pPr>
              <a:buFont typeface="Arial" panose="020B0604020202020204" pitchFamily="34" charset="0"/>
              <a:buChar char="•"/>
            </a:pPr>
            <a:r>
              <a:rPr lang="en-US" dirty="0" smtClean="0">
                <a:solidFill>
                  <a:schemeClr val="tx2"/>
                </a:solidFill>
              </a:rPr>
              <a:t>Fewer threats to achievement</a:t>
            </a:r>
          </a:p>
          <a:p>
            <a:pPr>
              <a:buFont typeface="Arial" panose="020B0604020202020204" pitchFamily="34" charset="0"/>
              <a:buChar char="•"/>
            </a:pPr>
            <a:r>
              <a:rPr lang="en-US" dirty="0" smtClean="0">
                <a:solidFill>
                  <a:schemeClr val="tx2"/>
                </a:solidFill>
              </a:rPr>
              <a:t>Fewer negative peer influences</a:t>
            </a:r>
          </a:p>
          <a:p>
            <a:pPr>
              <a:buFont typeface="Arial" panose="020B0604020202020204" pitchFamily="34" charset="0"/>
              <a:buChar char="•"/>
            </a:pPr>
            <a:r>
              <a:rPr lang="en-US" dirty="0" smtClean="0">
                <a:solidFill>
                  <a:schemeClr val="tx2"/>
                </a:solidFill>
              </a:rPr>
              <a:t>Greater self esteem and satisfaction with health</a:t>
            </a:r>
          </a:p>
          <a:p>
            <a:pPr>
              <a:buFont typeface="Arial" panose="020B0604020202020204" pitchFamily="34" charset="0"/>
              <a:buChar char="•"/>
            </a:pPr>
            <a:r>
              <a:rPr lang="en-US" dirty="0" smtClean="0">
                <a:solidFill>
                  <a:schemeClr val="tx2"/>
                </a:solidFill>
              </a:rPr>
              <a:t>Increased physical activity</a:t>
            </a:r>
          </a:p>
          <a:p>
            <a:pPr>
              <a:buFont typeface="Arial" panose="020B0604020202020204" pitchFamily="34" charset="0"/>
              <a:buChar char="•"/>
            </a:pPr>
            <a:r>
              <a:rPr lang="en-US" dirty="0" smtClean="0">
                <a:solidFill>
                  <a:schemeClr val="tx2"/>
                </a:solidFill>
              </a:rPr>
              <a:t>Better nutritional choices</a:t>
            </a:r>
          </a:p>
          <a:p>
            <a:pPr>
              <a:buFont typeface="Arial" panose="020B0604020202020204" pitchFamily="34" charset="0"/>
              <a:buChar char="•"/>
            </a:pPr>
            <a:r>
              <a:rPr lang="en-US" dirty="0" smtClean="0">
                <a:solidFill>
                  <a:schemeClr val="tx2"/>
                </a:solidFill>
              </a:rPr>
              <a:t>More family involvement</a:t>
            </a:r>
          </a:p>
          <a:p>
            <a:pPr>
              <a:buFont typeface="Arial" panose="020B0604020202020204" pitchFamily="34" charset="0"/>
              <a:buChar char="•"/>
            </a:pPr>
            <a:r>
              <a:rPr lang="en-US" dirty="0" smtClean="0">
                <a:solidFill>
                  <a:schemeClr val="tx2"/>
                </a:solidFill>
              </a:rPr>
              <a:t>Improved problem solving and conflict management</a:t>
            </a:r>
          </a:p>
          <a:p>
            <a:pPr>
              <a:buFont typeface="Arial" panose="020B0604020202020204" pitchFamily="34" charset="0"/>
              <a:buChar char="•"/>
            </a:pPr>
            <a:r>
              <a:rPr lang="en-US" dirty="0">
                <a:solidFill>
                  <a:schemeClr val="tx2"/>
                </a:solidFill>
              </a:rPr>
              <a:t>Improved health and health </a:t>
            </a:r>
            <a:r>
              <a:rPr lang="en-US" dirty="0" smtClean="0">
                <a:solidFill>
                  <a:schemeClr val="tx2"/>
                </a:solidFill>
              </a:rPr>
              <a:t>behaviors</a:t>
            </a:r>
          </a:p>
          <a:p>
            <a:pPr marL="0" indent="0">
              <a:buNone/>
            </a:pPr>
            <a:r>
              <a:rPr lang="en-US" dirty="0">
                <a:solidFill>
                  <a:schemeClr val="tx2"/>
                </a:solidFill>
              </a:rPr>
              <a:t>	</a:t>
            </a:r>
            <a:r>
              <a:rPr lang="en-US" dirty="0" smtClean="0">
                <a:solidFill>
                  <a:schemeClr val="tx2"/>
                </a:solidFill>
              </a:rPr>
              <a:t>					</a:t>
            </a:r>
            <a:r>
              <a:rPr lang="en-US" sz="2000" dirty="0" smtClean="0">
                <a:solidFill>
                  <a:schemeClr val="accent3"/>
                </a:solidFill>
              </a:rPr>
              <a:t>CAHC 2014 Dashboard</a:t>
            </a:r>
          </a:p>
          <a:p>
            <a:pPr lvl="1"/>
            <a:endParaRPr lang="en-US" dirty="0">
              <a:solidFill>
                <a:schemeClr val="tx2"/>
              </a:solidFill>
            </a:endParaRPr>
          </a:p>
          <a:p>
            <a:endParaRPr lang="en-US" dirty="0"/>
          </a:p>
        </p:txBody>
      </p:sp>
    </p:spTree>
    <p:extLst>
      <p:ext uri="{BB962C8B-B14F-4D97-AF65-F5344CB8AC3E}">
        <p14:creationId xmlns:p14="http://schemas.microsoft.com/office/powerpoint/2010/main" val="3342440869"/>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Most common reasons for visits to MI SBHCs</a:t>
            </a:r>
            <a:endParaRPr lang="en-US" b="1" dirty="0"/>
          </a:p>
        </p:txBody>
      </p:sp>
      <p:sp>
        <p:nvSpPr>
          <p:cNvPr id="3" name="Content Placeholder 2"/>
          <p:cNvSpPr>
            <a:spLocks noGrp="1"/>
          </p:cNvSpPr>
          <p:nvPr>
            <p:ph sz="quarter" idx="1"/>
          </p:nvPr>
        </p:nvSpPr>
        <p:spPr>
          <a:xfrm>
            <a:off x="316992" y="1600200"/>
            <a:ext cx="8503920" cy="4572000"/>
          </a:xfrm>
        </p:spPr>
        <p:txBody>
          <a:bodyPr>
            <a:normAutofit lnSpcReduction="10000"/>
          </a:bodyPr>
          <a:lstStyle/>
          <a:p>
            <a:pPr>
              <a:buFont typeface="Arial" panose="020B0604020202020204" pitchFamily="34" charset="0"/>
              <a:buChar char="•"/>
            </a:pPr>
            <a:r>
              <a:rPr lang="en-US" sz="3200" dirty="0" smtClean="0">
                <a:solidFill>
                  <a:schemeClr val="tx2"/>
                </a:solidFill>
              </a:rPr>
              <a:t>Most frequent primary care visit</a:t>
            </a:r>
          </a:p>
          <a:p>
            <a:pPr lvl="1">
              <a:buFont typeface="Arial" panose="020B0604020202020204" pitchFamily="34" charset="0"/>
              <a:buChar char="•"/>
            </a:pPr>
            <a:r>
              <a:rPr lang="en-US" dirty="0" smtClean="0">
                <a:solidFill>
                  <a:schemeClr val="accent1"/>
                </a:solidFill>
              </a:rPr>
              <a:t>Well Child exam: 58% of MI SBHCs (36 of 62 centers that replied to survey)</a:t>
            </a:r>
          </a:p>
          <a:p>
            <a:pPr>
              <a:buFont typeface="Arial" panose="020B0604020202020204" pitchFamily="34" charset="0"/>
              <a:buChar char="•"/>
            </a:pPr>
            <a:r>
              <a:rPr lang="en-US" sz="3200" dirty="0" smtClean="0">
                <a:solidFill>
                  <a:schemeClr val="tx2"/>
                </a:solidFill>
              </a:rPr>
              <a:t>Most frequent medical problem diagnosis</a:t>
            </a:r>
          </a:p>
          <a:p>
            <a:pPr lvl="1">
              <a:buFont typeface="Arial" panose="020B0604020202020204" pitchFamily="34" charset="0"/>
              <a:buChar char="•"/>
            </a:pPr>
            <a:r>
              <a:rPr lang="en-US" dirty="0" smtClean="0">
                <a:solidFill>
                  <a:schemeClr val="accent1"/>
                </a:solidFill>
              </a:rPr>
              <a:t>Headache 21%</a:t>
            </a:r>
          </a:p>
          <a:p>
            <a:pPr lvl="1">
              <a:buFont typeface="Arial" panose="020B0604020202020204" pitchFamily="34" charset="0"/>
              <a:buChar char="•"/>
            </a:pPr>
            <a:r>
              <a:rPr lang="en-US" dirty="0" smtClean="0">
                <a:solidFill>
                  <a:schemeClr val="accent1"/>
                </a:solidFill>
              </a:rPr>
              <a:t>Obesity/Overweight 19%</a:t>
            </a:r>
          </a:p>
          <a:p>
            <a:pPr lvl="1">
              <a:buFont typeface="Arial" panose="020B0604020202020204" pitchFamily="34" charset="0"/>
              <a:buChar char="•"/>
            </a:pPr>
            <a:r>
              <a:rPr lang="en-US" dirty="0" smtClean="0">
                <a:solidFill>
                  <a:schemeClr val="accent1"/>
                </a:solidFill>
              </a:rPr>
              <a:t>Asthma 17%</a:t>
            </a:r>
          </a:p>
          <a:p>
            <a:pPr>
              <a:buFont typeface="Arial" panose="020B0604020202020204" pitchFamily="34" charset="0"/>
              <a:buChar char="•"/>
            </a:pPr>
            <a:r>
              <a:rPr lang="en-US" sz="3200" dirty="0" smtClean="0">
                <a:solidFill>
                  <a:schemeClr val="tx2"/>
                </a:solidFill>
              </a:rPr>
              <a:t>Most frequent mental health diagnosis</a:t>
            </a:r>
          </a:p>
          <a:p>
            <a:pPr lvl="1">
              <a:buFont typeface="Arial" panose="020B0604020202020204" pitchFamily="34" charset="0"/>
              <a:buChar char="•"/>
            </a:pPr>
            <a:r>
              <a:rPr lang="en-US" dirty="0" smtClean="0">
                <a:solidFill>
                  <a:schemeClr val="accent1"/>
                </a:solidFill>
              </a:rPr>
              <a:t>35% adjustment disorders</a:t>
            </a:r>
          </a:p>
          <a:p>
            <a:pPr lvl="1">
              <a:buFont typeface="Arial" panose="020B0604020202020204" pitchFamily="34" charset="0"/>
              <a:buChar char="•"/>
            </a:pPr>
            <a:r>
              <a:rPr lang="en-US" dirty="0" smtClean="0">
                <a:solidFill>
                  <a:schemeClr val="accent1"/>
                </a:solidFill>
              </a:rPr>
              <a:t>18% depressive disorders</a:t>
            </a:r>
          </a:p>
          <a:p>
            <a:pPr marL="1920240" lvl="7" indent="0">
              <a:buNone/>
            </a:pPr>
            <a:r>
              <a:rPr lang="en-US" dirty="0"/>
              <a:t>	</a:t>
            </a:r>
            <a:r>
              <a:rPr lang="en-US" dirty="0" smtClean="0"/>
              <a:t>			</a:t>
            </a:r>
            <a:r>
              <a:rPr lang="en-US" dirty="0">
                <a:solidFill>
                  <a:schemeClr val="accent3"/>
                </a:solidFill>
              </a:rPr>
              <a:t>CAHC 2014 Dashboard</a:t>
            </a:r>
          </a:p>
          <a:p>
            <a:pPr marL="1920240" lvl="7" indent="0">
              <a:buNone/>
            </a:pPr>
            <a:endParaRPr lang="en-US" dirty="0" smtClean="0"/>
          </a:p>
        </p:txBody>
      </p:sp>
    </p:spTree>
    <p:extLst>
      <p:ext uri="{BB962C8B-B14F-4D97-AF65-F5344CB8AC3E}">
        <p14:creationId xmlns:p14="http://schemas.microsoft.com/office/powerpoint/2010/main" val="2216139799"/>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SBHC </a:t>
            </a:r>
            <a:r>
              <a:rPr lang="en-US" b="1" dirty="0" smtClean="0"/>
              <a:t>Impact </a:t>
            </a:r>
            <a:r>
              <a:rPr lang="en-US" b="1" dirty="0"/>
              <a:t>on </a:t>
            </a:r>
            <a:r>
              <a:rPr lang="en-US" b="1" dirty="0" smtClean="0"/>
              <a:t>Attendance </a:t>
            </a:r>
            <a:r>
              <a:rPr lang="en-US" b="1" dirty="0"/>
              <a:t>and A</a:t>
            </a:r>
            <a:r>
              <a:rPr lang="en-US" b="1" dirty="0" smtClean="0"/>
              <a:t>cademics</a:t>
            </a:r>
            <a:endParaRPr lang="en-US" b="1" dirty="0"/>
          </a:p>
        </p:txBody>
      </p:sp>
      <p:sp>
        <p:nvSpPr>
          <p:cNvPr id="3" name="Content Placeholder 2"/>
          <p:cNvSpPr>
            <a:spLocks noGrp="1"/>
          </p:cNvSpPr>
          <p:nvPr>
            <p:ph sz="quarter" idx="1"/>
          </p:nvPr>
        </p:nvSpPr>
        <p:spPr>
          <a:xfrm>
            <a:off x="301752" y="1676400"/>
            <a:ext cx="8308848" cy="4495800"/>
          </a:xfrm>
        </p:spPr>
        <p:txBody>
          <a:bodyPr>
            <a:normAutofit fontScale="92500" lnSpcReduction="20000"/>
          </a:bodyPr>
          <a:lstStyle/>
          <a:p>
            <a:pPr>
              <a:buFont typeface="Arial" panose="020B0604020202020204" pitchFamily="34" charset="0"/>
              <a:buChar char="•"/>
            </a:pPr>
            <a:r>
              <a:rPr lang="en-US" sz="3800" dirty="0">
                <a:solidFill>
                  <a:schemeClr val="tx2"/>
                </a:solidFill>
              </a:rPr>
              <a:t>S</a:t>
            </a:r>
            <a:r>
              <a:rPr lang="en-US" sz="3800" dirty="0" smtClean="0">
                <a:solidFill>
                  <a:schemeClr val="tx2"/>
                </a:solidFill>
              </a:rPr>
              <a:t>tudents </a:t>
            </a:r>
            <a:r>
              <a:rPr lang="en-US" sz="3800" dirty="0">
                <a:solidFill>
                  <a:schemeClr val="tx2"/>
                </a:solidFill>
              </a:rPr>
              <a:t>not enrolled in an SBHC are significantly more likely to be sent </a:t>
            </a:r>
            <a:r>
              <a:rPr lang="en-US" sz="3800" dirty="0" smtClean="0">
                <a:solidFill>
                  <a:schemeClr val="tx2"/>
                </a:solidFill>
              </a:rPr>
              <a:t>home.</a:t>
            </a:r>
          </a:p>
          <a:p>
            <a:pPr lvl="1">
              <a:buFont typeface="Arial" panose="020B0604020202020204" pitchFamily="34" charset="0"/>
              <a:buChar char="•"/>
            </a:pPr>
            <a:r>
              <a:rPr lang="en-US" sz="3300" dirty="0" smtClean="0">
                <a:solidFill>
                  <a:schemeClr val="accent1"/>
                </a:solidFill>
              </a:rPr>
              <a:t>“</a:t>
            </a:r>
            <a:r>
              <a:rPr lang="en-US" sz="3300" dirty="0">
                <a:solidFill>
                  <a:schemeClr val="accent1"/>
                </a:solidFill>
              </a:rPr>
              <a:t>SBHCs may both indirectly support academic outcomes by maintaining the physical and emotional health of students and directly improve academic outcomes by decreasing rates of early dismissal, which increases the time a student is available in the academic setting to learn.” </a:t>
            </a:r>
            <a:r>
              <a:rPr lang="en-US" sz="1700" dirty="0">
                <a:solidFill>
                  <a:schemeClr val="accent1"/>
                </a:solidFill>
              </a:rPr>
              <a:t>(</a:t>
            </a:r>
            <a:r>
              <a:rPr lang="en-US" sz="1700" dirty="0" err="1">
                <a:solidFill>
                  <a:schemeClr val="accent1"/>
                </a:solidFill>
              </a:rPr>
              <a:t>Cura</a:t>
            </a:r>
            <a:r>
              <a:rPr lang="en-US" sz="1700" dirty="0">
                <a:solidFill>
                  <a:schemeClr val="accent1"/>
                </a:solidFill>
              </a:rPr>
              <a:t>, 2010) </a:t>
            </a:r>
          </a:p>
        </p:txBody>
      </p:sp>
    </p:spTree>
    <p:extLst>
      <p:ext uri="{BB962C8B-B14F-4D97-AF65-F5344CB8AC3E}">
        <p14:creationId xmlns:p14="http://schemas.microsoft.com/office/powerpoint/2010/main" val="233246052"/>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p:cNvSpPr txBox="1"/>
          <p:nvPr/>
        </p:nvSpPr>
        <p:spPr>
          <a:xfrm>
            <a:off x="381000" y="1219200"/>
            <a:ext cx="8534400" cy="2431435"/>
          </a:xfrm>
          <a:prstGeom prst="rect">
            <a:avLst/>
          </a:prstGeom>
          <a:noFill/>
        </p:spPr>
        <p:txBody>
          <a:bodyPr wrap="square" rtlCol="0">
            <a:spAutoFit/>
          </a:bodyPr>
          <a:lstStyle/>
          <a:p>
            <a:r>
              <a:rPr lang="en-US" sz="8000" b="1" dirty="0" smtClean="0">
                <a:solidFill>
                  <a:schemeClr val="tx2"/>
                </a:solidFill>
              </a:rPr>
              <a:t>Student Health? </a:t>
            </a:r>
            <a:r>
              <a:rPr lang="en-US" sz="7200" b="1" dirty="0" smtClean="0">
                <a:solidFill>
                  <a:schemeClr val="tx2"/>
                </a:solidFill>
              </a:rPr>
              <a:t>Why All </a:t>
            </a:r>
            <a:r>
              <a:rPr lang="en-US" sz="7200" b="1" dirty="0">
                <a:solidFill>
                  <a:schemeClr val="tx2"/>
                </a:solidFill>
              </a:rPr>
              <a:t>T</a:t>
            </a:r>
            <a:r>
              <a:rPr lang="en-US" sz="7200" b="1" dirty="0" smtClean="0">
                <a:solidFill>
                  <a:schemeClr val="tx2"/>
                </a:solidFill>
              </a:rPr>
              <a:t>he Fuss?</a:t>
            </a:r>
            <a:endParaRPr lang="en-US" sz="7200" b="1" dirty="0">
              <a:solidFill>
                <a:schemeClr val="tx2"/>
              </a:solidFill>
            </a:endParaRPr>
          </a:p>
        </p:txBody>
      </p:sp>
    </p:spTree>
    <p:extLst>
      <p:ext uri="{BB962C8B-B14F-4D97-AF65-F5344CB8AC3E}">
        <p14:creationId xmlns:p14="http://schemas.microsoft.com/office/powerpoint/2010/main" val="1152593450"/>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8600" y="228600"/>
            <a:ext cx="8686800" cy="6172200"/>
          </a:xfrm>
          <a:prstGeom prst="rect">
            <a:avLst/>
          </a:prstGeom>
        </p:spPr>
      </p:pic>
    </p:spTree>
    <p:extLst>
      <p:ext uri="{BB962C8B-B14F-4D97-AF65-F5344CB8AC3E}">
        <p14:creationId xmlns:p14="http://schemas.microsoft.com/office/powerpoint/2010/main" val="3568881164"/>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A school nurse and SBHC in the same school?</a:t>
            </a:r>
            <a:endParaRPr lang="en-US" sz="2800" b="1" dirty="0"/>
          </a:p>
        </p:txBody>
      </p:sp>
      <p:sp>
        <p:nvSpPr>
          <p:cNvPr id="3" name="Content Placeholder 2"/>
          <p:cNvSpPr>
            <a:spLocks noGrp="1"/>
          </p:cNvSpPr>
          <p:nvPr>
            <p:ph sz="quarter" idx="1"/>
          </p:nvPr>
        </p:nvSpPr>
        <p:spPr>
          <a:xfrm>
            <a:off x="301752" y="1752600"/>
            <a:ext cx="8534400" cy="4267200"/>
          </a:xfrm>
        </p:spPr>
        <p:txBody>
          <a:bodyPr>
            <a:normAutofit fontScale="85000" lnSpcReduction="10000"/>
          </a:bodyPr>
          <a:lstStyle/>
          <a:p>
            <a:pPr>
              <a:buFont typeface="Arial" panose="020B0604020202020204" pitchFamily="34" charset="0"/>
              <a:buChar char="•"/>
            </a:pPr>
            <a:r>
              <a:rPr lang="en-US" sz="3500" dirty="0" smtClean="0">
                <a:solidFill>
                  <a:schemeClr val="tx2"/>
                </a:solidFill>
              </a:rPr>
              <a:t>Roles are complementary with a shared mission</a:t>
            </a:r>
          </a:p>
          <a:p>
            <a:pPr>
              <a:buFont typeface="Arial" panose="020B0604020202020204" pitchFamily="34" charset="0"/>
              <a:buChar char="•"/>
            </a:pPr>
            <a:r>
              <a:rPr lang="en-US" sz="3500" dirty="0" smtClean="0">
                <a:solidFill>
                  <a:schemeClr val="tx2"/>
                </a:solidFill>
              </a:rPr>
              <a:t>SBHCs do not take the place of a school nurse</a:t>
            </a:r>
          </a:p>
          <a:p>
            <a:pPr>
              <a:buFont typeface="Arial" panose="020B0604020202020204" pitchFamily="34" charset="0"/>
              <a:buChar char="•"/>
            </a:pPr>
            <a:r>
              <a:rPr lang="en-US" sz="3500" dirty="0" smtClean="0">
                <a:solidFill>
                  <a:schemeClr val="tx2"/>
                </a:solidFill>
              </a:rPr>
              <a:t>Collaboration between the two leads to enhanced student health, academic outcomes, life long achievement and overall student and staff well-being</a:t>
            </a:r>
          </a:p>
          <a:p>
            <a:pPr>
              <a:buFont typeface="Arial" panose="020B0604020202020204" pitchFamily="34" charset="0"/>
              <a:buChar char="•"/>
            </a:pPr>
            <a:r>
              <a:rPr lang="en-US" sz="3500" dirty="0" smtClean="0">
                <a:solidFill>
                  <a:srgbClr val="00B0F0"/>
                </a:solidFill>
              </a:rPr>
              <a:t>School Nurse + School-Based Health Center =Student Success!!!!</a:t>
            </a:r>
          </a:p>
          <a:p>
            <a:endParaRPr lang="en-US" dirty="0"/>
          </a:p>
        </p:txBody>
      </p:sp>
    </p:spTree>
    <p:extLst>
      <p:ext uri="{BB962C8B-B14F-4D97-AF65-F5344CB8AC3E}">
        <p14:creationId xmlns:p14="http://schemas.microsoft.com/office/powerpoint/2010/main" val="3827826094"/>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 y="228600"/>
            <a:ext cx="8686800" cy="6095632"/>
          </a:xfrm>
          <a:prstGeom prst="rect">
            <a:avLst/>
          </a:prstGeom>
        </p:spPr>
      </p:pic>
    </p:spTree>
    <p:extLst>
      <p:ext uri="{BB962C8B-B14F-4D97-AF65-F5344CB8AC3E}">
        <p14:creationId xmlns:p14="http://schemas.microsoft.com/office/powerpoint/2010/main" val="19574458"/>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609600" y="609600"/>
            <a:ext cx="8229600" cy="5562600"/>
          </a:xfrm>
          <a:prstGeom prst="rect">
            <a:avLst/>
          </a:prstGeom>
        </p:spPr>
        <p:txBody>
          <a:bodyPr>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6600" b="1" dirty="0" smtClean="0">
                <a:solidFill>
                  <a:schemeClr val="tx2"/>
                </a:solidFill>
              </a:rPr>
              <a:t>Managing Chronic Disease </a:t>
            </a:r>
            <a:r>
              <a:rPr lang="en-US" sz="2400" b="1" dirty="0" smtClean="0">
                <a:solidFill>
                  <a:schemeClr val="accent1"/>
                </a:solidFill>
              </a:rPr>
              <a:t>(Asthma case study)</a:t>
            </a:r>
            <a:endParaRPr lang="en-US" sz="2400" b="1" dirty="0">
              <a:solidFill>
                <a:schemeClr val="accent1"/>
              </a:solidFill>
            </a:endParaRPr>
          </a:p>
          <a:p>
            <a:pPr marL="0" indent="0">
              <a:buFont typeface="Wingdings 2"/>
              <a:buNone/>
            </a:pPr>
            <a:endParaRPr lang="en-US" sz="2400" dirty="0" smtClean="0">
              <a:solidFill>
                <a:schemeClr val="tx2"/>
              </a:solidFill>
            </a:endParaRPr>
          </a:p>
          <a:p>
            <a:pPr marL="0" indent="0">
              <a:buFont typeface="Wingdings 2"/>
              <a:buNone/>
            </a:pPr>
            <a:r>
              <a:rPr lang="en-US" sz="6000" dirty="0" smtClean="0">
                <a:solidFill>
                  <a:schemeClr val="accent1"/>
                </a:solidFill>
              </a:rPr>
              <a:t>What role can School Health Partners Play?</a:t>
            </a:r>
            <a:endParaRPr lang="en-US" sz="6000" dirty="0">
              <a:solidFill>
                <a:schemeClr val="accent1"/>
              </a:solidFill>
            </a:endParaRPr>
          </a:p>
        </p:txBody>
      </p:sp>
    </p:spTree>
    <p:extLst>
      <p:ext uri="{BB962C8B-B14F-4D97-AF65-F5344CB8AC3E}">
        <p14:creationId xmlns:p14="http://schemas.microsoft.com/office/powerpoint/2010/main" val="1159955490"/>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School Days Missed</a:t>
            </a:r>
            <a:endParaRPr lang="en-US" b="1" dirty="0"/>
          </a:p>
        </p:txBody>
      </p:sp>
      <p:pic>
        <p:nvPicPr>
          <p:cNvPr id="1026"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105864" y="1527175"/>
            <a:ext cx="689576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9584398"/>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School Health Partners </a:t>
            </a:r>
            <a:endParaRPr lang="en-US" sz="4000" b="1"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936164788"/>
              </p:ext>
            </p:extLst>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9040692"/>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Why talk about asthma?</a:t>
            </a:r>
            <a:endParaRPr lang="en-US" sz="4000" b="1" dirty="0"/>
          </a:p>
        </p:txBody>
      </p:sp>
      <p:sp>
        <p:nvSpPr>
          <p:cNvPr id="3" name="Content Placeholder 2"/>
          <p:cNvSpPr>
            <a:spLocks noGrp="1"/>
          </p:cNvSpPr>
          <p:nvPr>
            <p:ph sz="quarter" idx="1"/>
          </p:nvPr>
        </p:nvSpPr>
        <p:spPr>
          <a:xfrm>
            <a:off x="301752" y="1828800"/>
            <a:ext cx="8385048" cy="4114800"/>
          </a:xfrm>
        </p:spPr>
        <p:txBody>
          <a:bodyPr>
            <a:normAutofit fontScale="92500" lnSpcReduction="10000"/>
          </a:bodyPr>
          <a:lstStyle/>
          <a:p>
            <a:pPr>
              <a:lnSpc>
                <a:spcPct val="80000"/>
              </a:lnSpc>
              <a:buFont typeface="Arial" panose="020B0604020202020204" pitchFamily="34" charset="0"/>
              <a:buChar char="•"/>
            </a:pPr>
            <a:r>
              <a:rPr lang="en-US" altLang="en-US" sz="3200" b="1" dirty="0">
                <a:solidFill>
                  <a:schemeClr val="tx2"/>
                </a:solidFill>
              </a:rPr>
              <a:t>M</a:t>
            </a:r>
            <a:r>
              <a:rPr lang="en-US" altLang="en-US" sz="3200" b="1" dirty="0" smtClean="0">
                <a:solidFill>
                  <a:schemeClr val="tx2"/>
                </a:solidFill>
              </a:rPr>
              <a:t>ost common chronic disease of childhood </a:t>
            </a:r>
            <a:endParaRPr lang="en-US" altLang="en-US" sz="3200" dirty="0" smtClean="0"/>
          </a:p>
          <a:p>
            <a:pPr>
              <a:lnSpc>
                <a:spcPct val="80000"/>
              </a:lnSpc>
              <a:buFont typeface="Arial" panose="020B0604020202020204" pitchFamily="34" charset="0"/>
              <a:buChar char="•"/>
            </a:pPr>
            <a:r>
              <a:rPr lang="en-US" altLang="en-US" sz="3200" b="1" dirty="0" smtClean="0">
                <a:solidFill>
                  <a:schemeClr val="tx2"/>
                </a:solidFill>
              </a:rPr>
              <a:t>It can </a:t>
            </a:r>
            <a:r>
              <a:rPr lang="en-US" altLang="en-US" sz="3200" b="1" dirty="0">
                <a:solidFill>
                  <a:schemeClr val="tx2"/>
                </a:solidFill>
              </a:rPr>
              <a:t>be deadly</a:t>
            </a:r>
            <a:r>
              <a:rPr lang="en-US" altLang="en-US" sz="3200" b="1" dirty="0" smtClean="0">
                <a:solidFill>
                  <a:schemeClr val="tx2"/>
                </a:solidFill>
              </a:rPr>
              <a:t>. </a:t>
            </a:r>
          </a:p>
          <a:p>
            <a:pPr>
              <a:lnSpc>
                <a:spcPct val="80000"/>
              </a:lnSpc>
              <a:buFont typeface="Arial" panose="020B0604020202020204" pitchFamily="34" charset="0"/>
              <a:buChar char="•"/>
            </a:pPr>
            <a:r>
              <a:rPr lang="en-US" altLang="en-US" sz="3200" b="1" dirty="0" smtClean="0">
                <a:solidFill>
                  <a:schemeClr val="tx2"/>
                </a:solidFill>
              </a:rPr>
              <a:t>Number one reason for missed school days. </a:t>
            </a:r>
            <a:endParaRPr lang="en-US" altLang="en-US" sz="3200" b="1" dirty="0">
              <a:solidFill>
                <a:schemeClr val="tx2"/>
              </a:solidFill>
            </a:endParaRPr>
          </a:p>
          <a:p>
            <a:pPr>
              <a:lnSpc>
                <a:spcPct val="80000"/>
              </a:lnSpc>
              <a:buFont typeface="Arial" panose="020B0604020202020204" pitchFamily="34" charset="0"/>
              <a:buChar char="•"/>
            </a:pPr>
            <a:r>
              <a:rPr lang="en-US" altLang="en-US" sz="3200" b="1" dirty="0" smtClean="0">
                <a:solidFill>
                  <a:schemeClr val="tx2"/>
                </a:solidFill>
              </a:rPr>
              <a:t>Most </a:t>
            </a:r>
            <a:r>
              <a:rPr lang="en-US" altLang="en-US" sz="3200" b="1" dirty="0">
                <a:solidFill>
                  <a:schemeClr val="tx2"/>
                </a:solidFill>
              </a:rPr>
              <a:t>asthma episodes can be prevented</a:t>
            </a:r>
            <a:r>
              <a:rPr lang="en-US" altLang="en-US" sz="3200" b="1" dirty="0" smtClean="0">
                <a:solidFill>
                  <a:schemeClr val="tx2"/>
                </a:solidFill>
              </a:rPr>
              <a:t>.</a:t>
            </a:r>
            <a:endParaRPr lang="en-US" altLang="en-US" sz="3200" b="1" dirty="0">
              <a:solidFill>
                <a:schemeClr val="tx2"/>
              </a:solidFill>
            </a:endParaRPr>
          </a:p>
          <a:p>
            <a:pPr>
              <a:lnSpc>
                <a:spcPct val="80000"/>
              </a:lnSpc>
              <a:buFont typeface="Arial" panose="020B0604020202020204" pitchFamily="34" charset="0"/>
              <a:buChar char="•"/>
            </a:pPr>
            <a:r>
              <a:rPr lang="en-US" altLang="en-US" sz="3200" b="1" dirty="0">
                <a:solidFill>
                  <a:schemeClr val="tx2"/>
                </a:solidFill>
              </a:rPr>
              <a:t>There are legal requirements that affect how schools deal with students who have asthma</a:t>
            </a:r>
            <a:r>
              <a:rPr lang="en-US" altLang="en-US" sz="3200" b="1" dirty="0" smtClean="0">
                <a:solidFill>
                  <a:schemeClr val="tx2"/>
                </a:solidFill>
              </a:rPr>
              <a:t>.</a:t>
            </a:r>
            <a:endParaRPr lang="en-US" altLang="en-US" sz="3200" b="1" baseline="30000" dirty="0">
              <a:solidFill>
                <a:schemeClr val="tx2"/>
              </a:solidFill>
            </a:endParaRPr>
          </a:p>
          <a:p>
            <a:pPr>
              <a:lnSpc>
                <a:spcPct val="80000"/>
              </a:lnSpc>
              <a:buFont typeface="Arial" panose="020B0604020202020204" pitchFamily="34" charset="0"/>
              <a:buChar char="•"/>
            </a:pPr>
            <a:r>
              <a:rPr lang="en-US" sz="3200" b="1" dirty="0">
                <a:solidFill>
                  <a:schemeClr val="tx2"/>
                </a:solidFill>
              </a:rPr>
              <a:t>7% of inhaler users </a:t>
            </a:r>
            <a:r>
              <a:rPr lang="en-US" sz="3200" b="1" dirty="0" smtClean="0">
                <a:solidFill>
                  <a:schemeClr val="tx2"/>
                </a:solidFill>
              </a:rPr>
              <a:t>demonstrate </a:t>
            </a:r>
            <a:r>
              <a:rPr lang="en-US" sz="3200" b="1" dirty="0">
                <a:solidFill>
                  <a:schemeClr val="tx2"/>
                </a:solidFill>
              </a:rPr>
              <a:t>correct use of their device</a:t>
            </a:r>
            <a:r>
              <a:rPr lang="en-US" sz="3200" b="1" dirty="0" smtClean="0">
                <a:solidFill>
                  <a:schemeClr val="tx2"/>
                </a:solidFill>
              </a:rPr>
              <a:t>. </a:t>
            </a:r>
            <a:r>
              <a:rPr lang="en-US" sz="1200" dirty="0">
                <a:solidFill>
                  <a:schemeClr val="accent1"/>
                </a:solidFill>
              </a:rPr>
              <a:t>Ann Allergy Asthma </a:t>
            </a:r>
            <a:r>
              <a:rPr lang="en-US" sz="1200" dirty="0" err="1">
                <a:solidFill>
                  <a:schemeClr val="accent1"/>
                </a:solidFill>
              </a:rPr>
              <a:t>Immunol</a:t>
            </a:r>
            <a:r>
              <a:rPr lang="en-US" sz="1200" dirty="0">
                <a:solidFill>
                  <a:schemeClr val="accent1"/>
                </a:solidFill>
              </a:rPr>
              <a:t>. </a:t>
            </a:r>
            <a:r>
              <a:rPr lang="en-US" sz="1200" dirty="0" smtClean="0">
                <a:solidFill>
                  <a:schemeClr val="accent1"/>
                </a:solidFill>
              </a:rPr>
              <a:t>2015:114:74-76</a:t>
            </a:r>
            <a:endParaRPr lang="en-US" altLang="en-US" sz="1200" baseline="30000" dirty="0">
              <a:solidFill>
                <a:schemeClr val="accent1"/>
              </a:solidFill>
            </a:endParaRPr>
          </a:p>
          <a:p>
            <a:pPr marL="609600" indent="-609600">
              <a:lnSpc>
                <a:spcPct val="80000"/>
              </a:lnSpc>
              <a:buNone/>
            </a:pPr>
            <a:endParaRPr lang="en-US" altLang="en-US" sz="1400" dirty="0"/>
          </a:p>
        </p:txBody>
      </p:sp>
    </p:spTree>
    <p:extLst>
      <p:ext uri="{BB962C8B-B14F-4D97-AF65-F5344CB8AC3E}">
        <p14:creationId xmlns:p14="http://schemas.microsoft.com/office/powerpoint/2010/main" val="1448625374"/>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Safe Medication Administration in School</a:t>
            </a:r>
            <a:endParaRPr lang="en-US" b="1" dirty="0"/>
          </a:p>
        </p:txBody>
      </p:sp>
      <p:sp>
        <p:nvSpPr>
          <p:cNvPr id="3" name="Content Placeholder 2"/>
          <p:cNvSpPr>
            <a:spLocks noGrp="1"/>
          </p:cNvSpPr>
          <p:nvPr>
            <p:ph sz="quarter" idx="1"/>
          </p:nvPr>
        </p:nvSpPr>
        <p:spPr/>
        <p:txBody>
          <a:bodyPr/>
          <a:lstStyle/>
          <a:p>
            <a:pPr>
              <a:buFont typeface="Arial" panose="020B0604020202020204" pitchFamily="34" charset="0"/>
              <a:buChar char="•"/>
            </a:pPr>
            <a:r>
              <a:rPr lang="en-US" sz="3600" dirty="0" smtClean="0">
                <a:solidFill>
                  <a:schemeClr val="tx2"/>
                </a:solidFill>
              </a:rPr>
              <a:t>Training provided by School Nurses</a:t>
            </a:r>
          </a:p>
          <a:p>
            <a:pPr lvl="1">
              <a:buFont typeface="Arial" panose="020B0604020202020204" pitchFamily="34" charset="0"/>
              <a:buChar char="•"/>
            </a:pPr>
            <a:r>
              <a:rPr lang="en-US" dirty="0" smtClean="0">
                <a:solidFill>
                  <a:schemeClr val="accent3"/>
                </a:solidFill>
              </a:rPr>
              <a:t>Includes use of Spacer with Multi-dose Inhaler</a:t>
            </a:r>
          </a:p>
          <a:p>
            <a:pPr lvl="1">
              <a:buFont typeface="Arial" panose="020B0604020202020204" pitchFamily="34" charset="0"/>
              <a:buChar char="•"/>
            </a:pPr>
            <a:r>
              <a:rPr lang="en-US" dirty="0" smtClean="0">
                <a:solidFill>
                  <a:schemeClr val="accent3"/>
                </a:solidFill>
              </a:rPr>
              <a:t>Utilizing 5-10-5 technique</a:t>
            </a:r>
          </a:p>
          <a:p>
            <a:pPr>
              <a:buFont typeface="Arial" panose="020B0604020202020204" pitchFamily="34" charset="0"/>
              <a:buChar char="•"/>
            </a:pPr>
            <a:r>
              <a:rPr lang="en-US" sz="3600" dirty="0" smtClean="0">
                <a:solidFill>
                  <a:schemeClr val="tx2"/>
                </a:solidFill>
              </a:rPr>
              <a:t>Care delivered by SBHC</a:t>
            </a:r>
          </a:p>
          <a:p>
            <a:pPr lvl="1">
              <a:buFont typeface="Arial" panose="020B0604020202020204" pitchFamily="34" charset="0"/>
              <a:buChar char="•"/>
            </a:pPr>
            <a:r>
              <a:rPr lang="en-US" dirty="0" smtClean="0">
                <a:solidFill>
                  <a:schemeClr val="accent3"/>
                </a:solidFill>
              </a:rPr>
              <a:t>Rescue and controller medication</a:t>
            </a:r>
          </a:p>
          <a:p>
            <a:pPr lvl="1">
              <a:buFont typeface="Arial" panose="020B0604020202020204" pitchFamily="34" charset="0"/>
              <a:buChar char="•"/>
            </a:pPr>
            <a:r>
              <a:rPr lang="en-US" dirty="0" smtClean="0">
                <a:solidFill>
                  <a:schemeClr val="accent3"/>
                </a:solidFill>
              </a:rPr>
              <a:t>Asthma Action Plan</a:t>
            </a:r>
          </a:p>
          <a:p>
            <a:pPr>
              <a:buFont typeface="Arial" panose="020B0604020202020204" pitchFamily="34" charset="0"/>
              <a:buChar char="•"/>
            </a:pPr>
            <a:r>
              <a:rPr lang="en-US" sz="3600" dirty="0">
                <a:solidFill>
                  <a:schemeClr val="tx2"/>
                </a:solidFill>
              </a:rPr>
              <a:t>S</a:t>
            </a:r>
            <a:r>
              <a:rPr lang="en-US" sz="3600" dirty="0" smtClean="0">
                <a:solidFill>
                  <a:schemeClr val="tx2"/>
                </a:solidFill>
              </a:rPr>
              <a:t>upported by Health Teachers</a:t>
            </a:r>
            <a:endParaRPr lang="en-US" sz="3600" dirty="0">
              <a:solidFill>
                <a:schemeClr val="tx2"/>
              </a:solidFill>
            </a:endParaRPr>
          </a:p>
          <a:p>
            <a:pPr lvl="1">
              <a:buFont typeface="Arial" panose="020B0604020202020204" pitchFamily="34" charset="0"/>
              <a:buChar char="•"/>
            </a:pPr>
            <a:r>
              <a:rPr lang="en-US" dirty="0" smtClean="0">
                <a:solidFill>
                  <a:schemeClr val="accent1"/>
                </a:solidFill>
              </a:rPr>
              <a:t>Skill based health education</a:t>
            </a:r>
            <a:endParaRPr lang="en-US" dirty="0">
              <a:solidFill>
                <a:schemeClr val="accent1"/>
              </a:solidFill>
            </a:endParaRPr>
          </a:p>
          <a:p>
            <a:pPr lvl="1"/>
            <a:endParaRPr lang="en-US" dirty="0"/>
          </a:p>
        </p:txBody>
      </p:sp>
      <p:pic>
        <p:nvPicPr>
          <p:cNvPr id="1026" name="Picture 2" descr="C:\Documents and Settings\ejankows\Local Settings\Temporary Internet Files\Content.IE5\ED1DWAA3\wind[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137562"/>
            <a:ext cx="2069592" cy="988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404667"/>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58952"/>
          </a:xfrm>
        </p:spPr>
        <p:txBody>
          <a:bodyPr/>
          <a:lstStyle/>
          <a:p>
            <a:r>
              <a:rPr lang="en-US" b="1" dirty="0" smtClean="0"/>
              <a:t>Asthma Action Plans</a:t>
            </a:r>
            <a:endParaRPr lang="en-US" b="1" dirty="0"/>
          </a:p>
        </p:txBody>
      </p:sp>
      <p:pic>
        <p:nvPicPr>
          <p:cNvPr id="4" name="Picture 1"/>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5029200" y="1752600"/>
            <a:ext cx="333811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09601" y="2209800"/>
            <a:ext cx="3733800" cy="2862322"/>
          </a:xfrm>
          <a:prstGeom prst="rect">
            <a:avLst/>
          </a:prstGeom>
          <a:noFill/>
        </p:spPr>
        <p:txBody>
          <a:bodyPr wrap="square" rtlCol="0">
            <a:spAutoFit/>
          </a:bodyPr>
          <a:lstStyle/>
          <a:p>
            <a:r>
              <a:rPr lang="en-US" sz="3600" dirty="0" smtClean="0">
                <a:solidFill>
                  <a:schemeClr val="tx2"/>
                </a:solidFill>
              </a:rPr>
              <a:t>Sadly, most children with asthma do not have an action plan on file. </a:t>
            </a:r>
            <a:endParaRPr lang="en-US" sz="3600" dirty="0">
              <a:solidFill>
                <a:schemeClr val="tx2"/>
              </a:solidFill>
            </a:endParaRPr>
          </a:p>
        </p:txBody>
      </p:sp>
    </p:spTree>
    <p:extLst>
      <p:ext uri="{BB962C8B-B14F-4D97-AF65-F5344CB8AC3E}">
        <p14:creationId xmlns:p14="http://schemas.microsoft.com/office/powerpoint/2010/main" val="575585006"/>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School Health Partner’s and Asthma</a:t>
            </a:r>
            <a:endParaRPr lang="en-US" b="1" dirty="0">
              <a:solidFill>
                <a:schemeClr val="tx2"/>
              </a:solidFill>
            </a:endParaRPr>
          </a:p>
        </p:txBody>
      </p:sp>
      <p:sp>
        <p:nvSpPr>
          <p:cNvPr id="3" name="Content Placeholder 2"/>
          <p:cNvSpPr>
            <a:spLocks noGrp="1"/>
          </p:cNvSpPr>
          <p:nvPr>
            <p:ph sz="quarter" idx="1"/>
          </p:nvPr>
        </p:nvSpPr>
        <p:spPr>
          <a:xfrm>
            <a:off x="351897" y="1676400"/>
            <a:ext cx="8503920" cy="4572000"/>
          </a:xfrm>
        </p:spPr>
        <p:txBody>
          <a:bodyPr>
            <a:normAutofit/>
          </a:bodyPr>
          <a:lstStyle/>
          <a:p>
            <a:pPr lvl="1">
              <a:buFont typeface="Arial" panose="020B0604020202020204" pitchFamily="34" charset="0"/>
              <a:buChar char="•"/>
            </a:pPr>
            <a:r>
              <a:rPr lang="en-US" altLang="en-US" sz="2800" b="1" kern="0" dirty="0" smtClean="0">
                <a:solidFill>
                  <a:schemeClr val="accent3">
                    <a:lumMod val="75000"/>
                  </a:schemeClr>
                </a:solidFill>
              </a:rPr>
              <a:t>Asthma care is coordinated</a:t>
            </a:r>
          </a:p>
          <a:p>
            <a:pPr lvl="1">
              <a:buFont typeface="Arial" panose="020B0604020202020204" pitchFamily="34" charset="0"/>
              <a:buChar char="•"/>
            </a:pPr>
            <a:r>
              <a:rPr lang="en-US" altLang="en-US" sz="2800" b="1" kern="0" dirty="0" smtClean="0">
                <a:solidFill>
                  <a:schemeClr val="accent3">
                    <a:lumMod val="75000"/>
                  </a:schemeClr>
                </a:solidFill>
              </a:rPr>
              <a:t>Children, parents, schools and community are adequately prepared to deal with asthma</a:t>
            </a:r>
          </a:p>
          <a:p>
            <a:pPr lvl="1">
              <a:buFont typeface="Arial" panose="020B0604020202020204" pitchFamily="34" charset="0"/>
              <a:buChar char="•"/>
            </a:pPr>
            <a:r>
              <a:rPr lang="en-US" altLang="en-US" sz="2800" b="1" kern="0" dirty="0">
                <a:solidFill>
                  <a:schemeClr val="accent3">
                    <a:lumMod val="75000"/>
                  </a:schemeClr>
                </a:solidFill>
              </a:rPr>
              <a:t>U</a:t>
            </a:r>
            <a:r>
              <a:rPr lang="en-US" altLang="en-US" sz="2800" b="1" kern="0" dirty="0" smtClean="0">
                <a:solidFill>
                  <a:schemeClr val="accent3">
                    <a:lumMod val="75000"/>
                  </a:schemeClr>
                </a:solidFill>
              </a:rPr>
              <a:t>rgent care and ER visits are reduced</a:t>
            </a:r>
            <a:endParaRPr lang="en-US" altLang="en-US" sz="2800" b="1" kern="0" dirty="0">
              <a:solidFill>
                <a:schemeClr val="accent3">
                  <a:lumMod val="75000"/>
                </a:schemeClr>
              </a:solidFill>
            </a:endParaRPr>
          </a:p>
          <a:p>
            <a:pPr lvl="1">
              <a:buFont typeface="Arial" panose="020B0604020202020204" pitchFamily="34" charset="0"/>
              <a:buChar char="•"/>
            </a:pPr>
            <a:r>
              <a:rPr lang="en-US" altLang="en-US" sz="2800" b="1" kern="0" dirty="0">
                <a:solidFill>
                  <a:schemeClr val="accent3">
                    <a:lumMod val="75000"/>
                  </a:schemeClr>
                </a:solidFill>
              </a:rPr>
              <a:t>S</a:t>
            </a:r>
            <a:r>
              <a:rPr lang="en-US" altLang="en-US" sz="2800" b="1" kern="0" dirty="0" smtClean="0">
                <a:solidFill>
                  <a:schemeClr val="accent3">
                    <a:lumMod val="75000"/>
                  </a:schemeClr>
                </a:solidFill>
              </a:rPr>
              <a:t>chool absence is reduced</a:t>
            </a:r>
          </a:p>
          <a:p>
            <a:pPr lvl="1">
              <a:buFont typeface="Arial" panose="020B0604020202020204" pitchFamily="34" charset="0"/>
              <a:buChar char="•"/>
            </a:pPr>
            <a:r>
              <a:rPr lang="en-US" altLang="en-US" sz="2800" b="1" kern="0" dirty="0" smtClean="0">
                <a:solidFill>
                  <a:schemeClr val="accent3">
                    <a:lumMod val="75000"/>
                  </a:schemeClr>
                </a:solidFill>
              </a:rPr>
              <a:t>Parents miss less work</a:t>
            </a:r>
          </a:p>
          <a:p>
            <a:pPr lvl="1">
              <a:buFont typeface="Arial" panose="020B0604020202020204" pitchFamily="34" charset="0"/>
              <a:buChar char="•"/>
            </a:pPr>
            <a:r>
              <a:rPr lang="en-US" altLang="en-US" sz="2800" b="1" kern="0" dirty="0" smtClean="0">
                <a:solidFill>
                  <a:schemeClr val="accent3">
                    <a:lumMod val="75000"/>
                  </a:schemeClr>
                </a:solidFill>
              </a:rPr>
              <a:t>Most importantly, children </a:t>
            </a:r>
            <a:r>
              <a:rPr lang="en-US" altLang="en-US" sz="2800" b="1" kern="0" dirty="0">
                <a:solidFill>
                  <a:schemeClr val="accent3">
                    <a:lumMod val="75000"/>
                  </a:schemeClr>
                </a:solidFill>
              </a:rPr>
              <a:t>with asthma can lead normal activities, including play, sports, exercise, or other school activities</a:t>
            </a:r>
          </a:p>
          <a:p>
            <a:pPr lvl="1"/>
            <a:endParaRPr lang="en-US" altLang="en-US" sz="1900" b="1" kern="0" dirty="0" smtClean="0">
              <a:solidFill>
                <a:srgbClr val="292929"/>
              </a:solidFill>
            </a:endParaRPr>
          </a:p>
          <a:p>
            <a:endParaRPr lang="en-US" dirty="0"/>
          </a:p>
        </p:txBody>
      </p:sp>
    </p:spTree>
    <p:extLst>
      <p:ext uri="{BB962C8B-B14F-4D97-AF65-F5344CB8AC3E}">
        <p14:creationId xmlns:p14="http://schemas.microsoft.com/office/powerpoint/2010/main" val="295623621"/>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ea typeface="Verdana" pitchFamily="34" charset="0"/>
                <a:cs typeface="Verdana" pitchFamily="34" charset="0"/>
              </a:rPr>
              <a:t>Why student health matters</a:t>
            </a:r>
            <a:endParaRPr lang="en-US" sz="4000" dirty="0">
              <a:ea typeface="Verdana" pitchFamily="34" charset="0"/>
              <a:cs typeface="Verdana" pitchFamily="34" charset="0"/>
            </a:endParaRPr>
          </a:p>
        </p:txBody>
      </p:sp>
      <p:sp>
        <p:nvSpPr>
          <p:cNvPr id="3" name="Content Placeholder 2"/>
          <p:cNvSpPr>
            <a:spLocks noGrp="1"/>
          </p:cNvSpPr>
          <p:nvPr>
            <p:ph sz="quarter" idx="1"/>
          </p:nvPr>
        </p:nvSpPr>
        <p:spPr>
          <a:xfrm>
            <a:off x="547116" y="1437045"/>
            <a:ext cx="8043672" cy="4572000"/>
          </a:xfrm>
        </p:spPr>
        <p:txBody>
          <a:bodyPr/>
          <a:lstStyle/>
          <a:p>
            <a:pPr marL="0" indent="0">
              <a:buNone/>
            </a:pPr>
            <a:endParaRPr lang="en-US" sz="2800" dirty="0" smtClean="0">
              <a:solidFill>
                <a:schemeClr val="tx2"/>
              </a:solidFill>
              <a:latin typeface="Arial"/>
              <a:cs typeface="Arial"/>
            </a:endParaRPr>
          </a:p>
          <a:p>
            <a:pPr marL="0" indent="0">
              <a:buNone/>
            </a:pPr>
            <a:r>
              <a:rPr lang="en-US" sz="2800" dirty="0" smtClean="0">
                <a:solidFill>
                  <a:schemeClr val="tx2"/>
                </a:solidFill>
                <a:latin typeface="Arial"/>
                <a:cs typeface="Arial"/>
              </a:rPr>
              <a:t>High-quality health services can make a critical difference between success or failure in students </a:t>
            </a:r>
          </a:p>
          <a:p>
            <a:pPr lvl="2"/>
            <a:endParaRPr lang="en-US" dirty="0"/>
          </a:p>
        </p:txBody>
      </p:sp>
      <p:pic>
        <p:nvPicPr>
          <p:cNvPr id="5" name="Picture 4" descr="group of chidren.png"/>
          <p:cNvPicPr>
            <a:picLocks noChangeAspect="1"/>
          </p:cNvPicPr>
          <p:nvPr/>
        </p:nvPicPr>
        <p:blipFill>
          <a:blip r:embed="rId3" cstate="print"/>
          <a:stretch>
            <a:fillRect/>
          </a:stretch>
        </p:blipFill>
        <p:spPr>
          <a:xfrm>
            <a:off x="1797767" y="3417475"/>
            <a:ext cx="5542369" cy="2543175"/>
          </a:xfrm>
          <a:prstGeom prst="ellipse">
            <a:avLst/>
          </a:prstGeom>
          <a:ln>
            <a:noFill/>
          </a:ln>
          <a:effectLst>
            <a:softEdge rad="112500"/>
          </a:effectLst>
        </p:spPr>
      </p:pic>
    </p:spTree>
    <p:extLst>
      <p:ext uri="{BB962C8B-B14F-4D97-AF65-F5344CB8AC3E}">
        <p14:creationId xmlns:p14="http://schemas.microsoft.com/office/powerpoint/2010/main" val="1111271676"/>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8185" y="228600"/>
            <a:ext cx="8534400" cy="758952"/>
          </a:xfrm>
        </p:spPr>
        <p:txBody>
          <a:bodyPr>
            <a:normAutofit fontScale="90000"/>
          </a:bodyPr>
          <a:lstStyle/>
          <a:p>
            <a:r>
              <a:rPr lang="en-US" sz="3100" dirty="0" smtClean="0">
                <a:solidFill>
                  <a:srgbClr val="0B3066"/>
                </a:solidFill>
                <a:cs typeface="Arial"/>
              </a:rPr>
              <a:t/>
            </a:r>
            <a:br>
              <a:rPr lang="en-US" sz="3100" dirty="0" smtClean="0">
                <a:solidFill>
                  <a:srgbClr val="0B3066"/>
                </a:solidFill>
                <a:cs typeface="Arial"/>
              </a:rPr>
            </a:br>
            <a:r>
              <a:rPr lang="en-US" sz="3100" dirty="0">
                <a:solidFill>
                  <a:srgbClr val="0B3066"/>
                </a:solidFill>
                <a:cs typeface="Arial"/>
              </a:rPr>
              <a:t/>
            </a:r>
            <a:br>
              <a:rPr lang="en-US" sz="3100" dirty="0">
                <a:solidFill>
                  <a:srgbClr val="0B3066"/>
                </a:solidFill>
                <a:cs typeface="Arial"/>
              </a:rPr>
            </a:br>
            <a:r>
              <a:rPr lang="en-US" sz="4400" b="1" dirty="0" smtClean="0">
                <a:solidFill>
                  <a:schemeClr val="tx2"/>
                </a:solidFill>
                <a:cs typeface="Arial"/>
              </a:rPr>
              <a:t>Beyond Asthma </a:t>
            </a:r>
            <a:endParaRPr lang="en-US" sz="4400" b="1" dirty="0">
              <a:solidFill>
                <a:schemeClr val="tx2"/>
              </a:solidFill>
            </a:endParaRPr>
          </a:p>
        </p:txBody>
      </p:sp>
      <p:sp>
        <p:nvSpPr>
          <p:cNvPr id="4" name="Content Placeholder 3"/>
          <p:cNvSpPr>
            <a:spLocks noGrp="1"/>
          </p:cNvSpPr>
          <p:nvPr>
            <p:ph sz="half" idx="4294967295"/>
          </p:nvPr>
        </p:nvSpPr>
        <p:spPr>
          <a:xfrm>
            <a:off x="4800600" y="2216150"/>
            <a:ext cx="4038600" cy="3962400"/>
          </a:xfrm>
        </p:spPr>
        <p:txBody>
          <a:bodyPr>
            <a:normAutofit/>
          </a:bodyPr>
          <a:lstStyle/>
          <a:p>
            <a:pPr lvl="1">
              <a:buFont typeface="Wingdings" panose="05000000000000000000" pitchFamily="2" charset="2"/>
              <a:buChar char="ü"/>
            </a:pPr>
            <a:endParaRPr lang="en-US" dirty="0" smtClean="0">
              <a:solidFill>
                <a:srgbClr val="0B3066"/>
              </a:solidFill>
              <a:latin typeface="Arial"/>
              <a:cs typeface="Arial"/>
            </a:endParaRPr>
          </a:p>
          <a:p>
            <a:pPr lvl="1">
              <a:buFont typeface="Wingdings" panose="05000000000000000000" pitchFamily="2" charset="2"/>
              <a:buChar char="ü"/>
            </a:pPr>
            <a:r>
              <a:rPr lang="en-US" dirty="0" smtClean="0">
                <a:solidFill>
                  <a:srgbClr val="0B3066"/>
                </a:solidFill>
                <a:latin typeface="Arial"/>
                <a:cs typeface="Arial"/>
              </a:rPr>
              <a:t>Obesity</a:t>
            </a:r>
          </a:p>
          <a:p>
            <a:pPr lvl="1">
              <a:buFont typeface="Wingdings" panose="05000000000000000000" pitchFamily="2" charset="2"/>
              <a:buChar char="ü"/>
            </a:pPr>
            <a:r>
              <a:rPr lang="en-US" dirty="0" smtClean="0">
                <a:solidFill>
                  <a:srgbClr val="0B3066"/>
                </a:solidFill>
                <a:latin typeface="Arial"/>
                <a:cs typeface="Arial"/>
              </a:rPr>
              <a:t>Behavior problems</a:t>
            </a:r>
          </a:p>
          <a:p>
            <a:pPr lvl="1">
              <a:buFont typeface="Wingdings" panose="05000000000000000000" pitchFamily="2" charset="2"/>
              <a:buChar char="ü"/>
            </a:pPr>
            <a:r>
              <a:rPr lang="en-US" dirty="0" smtClean="0">
                <a:solidFill>
                  <a:srgbClr val="0B3066"/>
                </a:solidFill>
                <a:latin typeface="Arial"/>
                <a:cs typeface="Arial"/>
              </a:rPr>
              <a:t>Drug use</a:t>
            </a:r>
          </a:p>
          <a:p>
            <a:pPr lvl="1">
              <a:buFont typeface="Wingdings" panose="05000000000000000000" pitchFamily="2" charset="2"/>
              <a:buChar char="ü"/>
            </a:pPr>
            <a:r>
              <a:rPr lang="en-US" dirty="0" smtClean="0">
                <a:solidFill>
                  <a:srgbClr val="0B3066"/>
                </a:solidFill>
                <a:latin typeface="Arial"/>
                <a:cs typeface="Arial"/>
              </a:rPr>
              <a:t>Emotional problems</a:t>
            </a:r>
          </a:p>
          <a:p>
            <a:pPr lvl="1">
              <a:buFont typeface="Wingdings" panose="05000000000000000000" pitchFamily="2" charset="2"/>
              <a:buChar char="ü"/>
            </a:pPr>
            <a:r>
              <a:rPr lang="en-US" dirty="0" smtClean="0">
                <a:solidFill>
                  <a:srgbClr val="0B3066"/>
                </a:solidFill>
                <a:latin typeface="Arial"/>
                <a:cs typeface="Arial"/>
              </a:rPr>
              <a:t>Physical abuse</a:t>
            </a:r>
          </a:p>
          <a:p>
            <a:pPr lvl="1">
              <a:buFont typeface="Wingdings" panose="05000000000000000000" pitchFamily="2" charset="2"/>
              <a:buChar char="ü"/>
            </a:pPr>
            <a:r>
              <a:rPr lang="en-US" dirty="0" smtClean="0">
                <a:solidFill>
                  <a:srgbClr val="0B3066"/>
                </a:solidFill>
                <a:latin typeface="Arial"/>
                <a:cs typeface="Arial"/>
              </a:rPr>
              <a:t>Sexually Transmitted Disease</a:t>
            </a:r>
          </a:p>
          <a:p>
            <a:pPr lvl="1">
              <a:buFont typeface="Wingdings" panose="05000000000000000000" pitchFamily="2" charset="2"/>
              <a:buChar char="ü"/>
            </a:pPr>
            <a:r>
              <a:rPr lang="en-US" dirty="0" smtClean="0">
                <a:solidFill>
                  <a:srgbClr val="0B3066"/>
                </a:solidFill>
                <a:latin typeface="Arial"/>
                <a:cs typeface="Arial"/>
              </a:rPr>
              <a:t>Nutrition</a:t>
            </a:r>
          </a:p>
          <a:p>
            <a:pPr>
              <a:buFont typeface="Wingdings" panose="05000000000000000000" pitchFamily="2" charset="2"/>
              <a:buChar char="ü"/>
            </a:pPr>
            <a:endParaRPr lang="en-US" dirty="0"/>
          </a:p>
        </p:txBody>
      </p:sp>
      <p:pic>
        <p:nvPicPr>
          <p:cNvPr id="5" name="Picture 4" descr="happy children.jpg"/>
          <p:cNvPicPr>
            <a:picLocks noChangeAspect="1"/>
          </p:cNvPicPr>
          <p:nvPr/>
        </p:nvPicPr>
        <p:blipFill>
          <a:blip r:embed="rId3" cstate="print"/>
          <a:stretch>
            <a:fillRect/>
          </a:stretch>
        </p:blipFill>
        <p:spPr>
          <a:xfrm>
            <a:off x="238125" y="2514600"/>
            <a:ext cx="4287260" cy="3365500"/>
          </a:xfrm>
          <a:prstGeom prst="rect">
            <a:avLst/>
          </a:prstGeom>
        </p:spPr>
      </p:pic>
      <p:sp>
        <p:nvSpPr>
          <p:cNvPr id="6" name="Rectangle 5"/>
          <p:cNvSpPr/>
          <p:nvPr/>
        </p:nvSpPr>
        <p:spPr>
          <a:xfrm>
            <a:off x="238125" y="1371600"/>
            <a:ext cx="8524875" cy="1077218"/>
          </a:xfrm>
          <a:prstGeom prst="rect">
            <a:avLst/>
          </a:prstGeom>
        </p:spPr>
        <p:txBody>
          <a:bodyPr wrap="square">
            <a:spAutoFit/>
          </a:bodyPr>
          <a:lstStyle/>
          <a:p>
            <a:r>
              <a:rPr lang="en-US" sz="3200" dirty="0" smtClean="0">
                <a:solidFill>
                  <a:srgbClr val="0B3066"/>
                </a:solidFill>
                <a:cs typeface="Arial"/>
              </a:rPr>
              <a:t>SHP services also play a significant role in other health issues:</a:t>
            </a:r>
            <a:endParaRPr lang="en-US" sz="3200" dirty="0"/>
          </a:p>
        </p:txBody>
      </p:sp>
    </p:spTree>
    <p:extLst>
      <p:ext uri="{BB962C8B-B14F-4D97-AF65-F5344CB8AC3E}">
        <p14:creationId xmlns:p14="http://schemas.microsoft.com/office/powerpoint/2010/main" val="835677548"/>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Coordinated School Health Approach</a:t>
            </a:r>
            <a:r>
              <a:rPr lang="en-US" dirty="0" smtClean="0"/>
              <a:t>	</a:t>
            </a:r>
            <a:endParaRPr lang="en-US" dirty="0"/>
          </a:p>
        </p:txBody>
      </p:sp>
      <p:sp>
        <p:nvSpPr>
          <p:cNvPr id="3" name="TextBox 2"/>
          <p:cNvSpPr txBox="1"/>
          <p:nvPr/>
        </p:nvSpPr>
        <p:spPr>
          <a:xfrm>
            <a:off x="1066800" y="2057400"/>
            <a:ext cx="7162800" cy="2308324"/>
          </a:xfrm>
          <a:prstGeom prst="rect">
            <a:avLst/>
          </a:prstGeom>
          <a:noFill/>
        </p:spPr>
        <p:txBody>
          <a:bodyPr wrap="square" rtlCol="0">
            <a:spAutoFit/>
          </a:bodyPr>
          <a:lstStyle/>
          <a:p>
            <a:r>
              <a:rPr lang="en-US" sz="7200" dirty="0" smtClean="0">
                <a:solidFill>
                  <a:schemeClr val="tx2"/>
                </a:solidFill>
              </a:rPr>
              <a:t>Partners in action…</a:t>
            </a:r>
            <a:endParaRPr lang="en-US" sz="7200" dirty="0">
              <a:solidFill>
                <a:schemeClr val="tx2"/>
              </a:solidFill>
            </a:endParaRPr>
          </a:p>
        </p:txBody>
      </p:sp>
      <p:pic>
        <p:nvPicPr>
          <p:cNvPr id="4" name="Picture 4" descr="C:\Users\ejankows\AppData\Local\Microsoft\Windows\Temporary Internet Files\Content.IE5\F3WZQSAR\methodolog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438400"/>
            <a:ext cx="2630648"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637370"/>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17513" y="2667000"/>
            <a:ext cx="8382000" cy="3276600"/>
          </a:xfrm>
        </p:spPr>
        <p:txBody>
          <a:bodyPr>
            <a:noAutofit/>
          </a:bodyPr>
          <a:lstStyle/>
          <a:p>
            <a:pPr marL="891540" lvl="1" indent="-342900">
              <a:buFont typeface="Wingdings" panose="05000000000000000000" pitchFamily="2" charset="2"/>
              <a:buChar char="Ø"/>
            </a:pPr>
            <a:r>
              <a:rPr lang="en-US" sz="2600" cap="none" dirty="0" smtClean="0">
                <a:solidFill>
                  <a:srgbClr val="FF0000"/>
                </a:solidFill>
              </a:rPr>
              <a:t>Parentactionforhealthykids.org</a:t>
            </a:r>
          </a:p>
          <a:p>
            <a:pPr marL="891540" lvl="1" indent="-342900">
              <a:buFont typeface="Wingdings" panose="05000000000000000000" pitchFamily="2" charset="2"/>
              <a:buChar char="Ø"/>
            </a:pPr>
            <a:r>
              <a:rPr lang="en-US" sz="2600" cap="none" dirty="0" smtClean="0">
                <a:solidFill>
                  <a:srgbClr val="FF0000"/>
                </a:solidFill>
              </a:rPr>
              <a:t>School Nurse Awareness Campaign</a:t>
            </a:r>
          </a:p>
          <a:p>
            <a:pPr marL="1165860" lvl="2" indent="-342900">
              <a:buFont typeface="Wingdings" panose="05000000000000000000" pitchFamily="2" charset="2"/>
              <a:buChar char="Ø"/>
            </a:pPr>
            <a:r>
              <a:rPr lang="en-US" sz="2400" dirty="0">
                <a:hlinkClick r:id="rId2"/>
              </a:rPr>
              <a:t>http://www.parentactionforhealthykids.org/school-nurse-awareness-campaign/</a:t>
            </a:r>
            <a:r>
              <a:rPr lang="en-US" sz="2400" dirty="0"/>
              <a:t> </a:t>
            </a:r>
            <a:endParaRPr lang="en-US" sz="2600" dirty="0">
              <a:solidFill>
                <a:srgbClr val="FF0000"/>
              </a:solidFill>
            </a:endParaRPr>
          </a:p>
          <a:p>
            <a:pPr marL="891540" lvl="1" indent="-342900">
              <a:buFont typeface="Wingdings" panose="05000000000000000000" pitchFamily="2" charset="2"/>
              <a:buChar char="Ø"/>
            </a:pPr>
            <a:r>
              <a:rPr lang="en-US" sz="2600" cap="none" dirty="0" smtClean="0">
                <a:solidFill>
                  <a:srgbClr val="FF0000"/>
                </a:solidFill>
              </a:rPr>
              <a:t>School Community Health Alliance of MI</a:t>
            </a:r>
          </a:p>
          <a:p>
            <a:pPr marL="1165860" lvl="2" indent="-342900">
              <a:buFont typeface="Wingdings" panose="05000000000000000000" pitchFamily="2" charset="2"/>
              <a:buChar char="Ø"/>
            </a:pPr>
            <a:r>
              <a:rPr lang="en-US" sz="2400" dirty="0">
                <a:hlinkClick r:id="rId3"/>
              </a:rPr>
              <a:t>http://scha-mi.org</a:t>
            </a:r>
            <a:r>
              <a:rPr lang="en-US" sz="2400" dirty="0" smtClean="0">
                <a:hlinkClick r:id="rId3"/>
              </a:rPr>
              <a:t>/</a:t>
            </a:r>
            <a:endParaRPr lang="en-US" sz="2400" dirty="0" smtClean="0"/>
          </a:p>
          <a:p>
            <a:pPr marL="891540" lvl="1" indent="-342900">
              <a:buFont typeface="Wingdings" panose="05000000000000000000" pitchFamily="2" charset="2"/>
              <a:buChar char="Ø"/>
            </a:pPr>
            <a:r>
              <a:rPr lang="en-US" sz="2600" dirty="0" smtClean="0">
                <a:solidFill>
                  <a:srgbClr val="FF3300"/>
                </a:solidFill>
              </a:rPr>
              <a:t>Michigan Coordinated School Health Association</a:t>
            </a:r>
          </a:p>
          <a:p>
            <a:pPr marL="1165860" lvl="2" indent="-342900">
              <a:buFont typeface="Wingdings" panose="05000000000000000000" pitchFamily="2" charset="2"/>
              <a:buChar char="Ø"/>
            </a:pPr>
            <a:r>
              <a:rPr lang="en-US" sz="2400" dirty="0">
                <a:solidFill>
                  <a:srgbClr val="00B0F0"/>
                </a:solidFill>
              </a:rPr>
              <a:t>http://mishca.org/</a:t>
            </a:r>
            <a:endParaRPr lang="en-US" sz="2400" dirty="0" smtClean="0">
              <a:solidFill>
                <a:srgbClr val="00B0F0"/>
              </a:solidFill>
            </a:endParaRPr>
          </a:p>
          <a:p>
            <a:pPr marL="891540" lvl="1" indent="-342900">
              <a:buFont typeface="Wingdings" panose="05000000000000000000" pitchFamily="2" charset="2"/>
              <a:buChar char="Ø"/>
            </a:pPr>
            <a:endParaRPr lang="en-US" sz="2600" cap="none" dirty="0" smtClean="0">
              <a:solidFill>
                <a:srgbClr val="FF0000"/>
              </a:solidFill>
            </a:endParaRPr>
          </a:p>
          <a:p>
            <a:pPr algn="l"/>
            <a:endParaRPr lang="en-US" sz="2400" cap="none" dirty="0" smtClean="0"/>
          </a:p>
        </p:txBody>
      </p:sp>
      <p:sp>
        <p:nvSpPr>
          <p:cNvPr id="3" name="Title 2"/>
          <p:cNvSpPr>
            <a:spLocks noGrp="1"/>
          </p:cNvSpPr>
          <p:nvPr>
            <p:ph type="title"/>
          </p:nvPr>
        </p:nvSpPr>
        <p:spPr/>
        <p:txBody>
          <a:bodyPr/>
          <a:lstStyle/>
          <a:p>
            <a:r>
              <a:rPr lang="en-US" dirty="0" smtClean="0"/>
              <a:t>Support Your School Health Partners</a:t>
            </a:r>
            <a:endParaRPr lang="en-US" dirty="0"/>
          </a:p>
        </p:txBody>
      </p:sp>
    </p:spTree>
    <p:extLst>
      <p:ext uri="{BB962C8B-B14F-4D97-AF65-F5344CB8AC3E}">
        <p14:creationId xmlns:p14="http://schemas.microsoft.com/office/powerpoint/2010/main" val="775498963"/>
      </p:ext>
    </p:extLst>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838200" y="2438400"/>
            <a:ext cx="7772400" cy="1524000"/>
          </a:xfrm>
          <a:prstGeom prst="rect">
            <a:avLst/>
          </a:prstGeom>
        </p:spPr>
        <p:txBody>
          <a:bodyPr>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8800" smtClean="0">
                <a:ea typeface="Verdana" pitchFamily="34" charset="0"/>
                <a:cs typeface="Verdana" pitchFamily="34" charset="0"/>
              </a:rPr>
              <a:t>Questions?</a:t>
            </a:r>
            <a:endParaRPr lang="en-US" sz="8800" dirty="0">
              <a:ea typeface="Verdana" pitchFamily="34" charset="0"/>
              <a:cs typeface="Verdana" pitchFamily="34" charset="0"/>
            </a:endParaRPr>
          </a:p>
        </p:txBody>
      </p:sp>
    </p:spTree>
    <p:extLst>
      <p:ext uri="{BB962C8B-B14F-4D97-AF65-F5344CB8AC3E}">
        <p14:creationId xmlns:p14="http://schemas.microsoft.com/office/powerpoint/2010/main" val="2646801011"/>
      </p:ext>
    </p:extLst>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2743200"/>
            <a:ext cx="6480174" cy="3505200"/>
          </a:xfrm>
        </p:spPr>
        <p:txBody>
          <a:bodyPr>
            <a:noAutofit/>
          </a:bodyPr>
          <a:lstStyle/>
          <a:p>
            <a:r>
              <a:rPr lang="en-US" sz="1800" dirty="0" smtClean="0"/>
              <a:t>Evilia Jankowski, MSA, BSN, RN</a:t>
            </a:r>
          </a:p>
          <a:p>
            <a:r>
              <a:rPr lang="en-US" sz="1800" dirty="0" smtClean="0"/>
              <a:t>810-591-5144</a:t>
            </a:r>
          </a:p>
          <a:p>
            <a:r>
              <a:rPr lang="en-US" sz="1800" cap="none" dirty="0" smtClean="0">
                <a:hlinkClick r:id="rId3"/>
              </a:rPr>
              <a:t>EVILIAJANKOWSKI@GMAIL.COM</a:t>
            </a:r>
            <a:endParaRPr lang="en-US" sz="1800" cap="none" dirty="0" smtClean="0"/>
          </a:p>
          <a:p>
            <a:endParaRPr lang="en-US" cap="none" dirty="0"/>
          </a:p>
          <a:p>
            <a:r>
              <a:rPr lang="en-US" sz="1800" cap="none" dirty="0" smtClean="0"/>
              <a:t>ELLIOTT ATTISHA, DO, FAAP</a:t>
            </a:r>
          </a:p>
          <a:p>
            <a:r>
              <a:rPr lang="en-US" sz="1800" cap="none" dirty="0" smtClean="0"/>
              <a:t>313-461-2504</a:t>
            </a:r>
          </a:p>
          <a:p>
            <a:r>
              <a:rPr lang="en-US" sz="1800" cap="none" dirty="0" smtClean="0">
                <a:solidFill>
                  <a:schemeClr val="accent1"/>
                </a:solidFill>
              </a:rPr>
              <a:t>eattish1@hfhs.org</a:t>
            </a:r>
          </a:p>
          <a:p>
            <a:endParaRPr lang="en-US" sz="1800" cap="none" dirty="0"/>
          </a:p>
          <a:p>
            <a:r>
              <a:rPr lang="en-US" sz="1800" cap="none" dirty="0" smtClean="0">
                <a:solidFill>
                  <a:schemeClr val="accent1">
                    <a:lumMod val="75000"/>
                  </a:schemeClr>
                </a:solidFill>
              </a:rPr>
              <a:t>TARYN MACK</a:t>
            </a:r>
          </a:p>
          <a:p>
            <a:r>
              <a:rPr lang="en-US" sz="1800" cap="none" dirty="0" smtClean="0">
                <a:solidFill>
                  <a:schemeClr val="accent1">
                    <a:lumMod val="75000"/>
                  </a:schemeClr>
                </a:solidFill>
              </a:rPr>
              <a:t>906-482-4880</a:t>
            </a:r>
          </a:p>
          <a:p>
            <a:r>
              <a:rPr lang="en-US" sz="1800" cap="none" dirty="0" smtClean="0">
                <a:solidFill>
                  <a:schemeClr val="accent1">
                    <a:lumMod val="75000"/>
                  </a:schemeClr>
                </a:solidFill>
                <a:hlinkClick r:id="rId4"/>
              </a:rPr>
              <a:t>tmack@theinst.org</a:t>
            </a:r>
            <a:r>
              <a:rPr lang="en-US" sz="1800" cap="none" dirty="0" smtClean="0">
                <a:solidFill>
                  <a:schemeClr val="accent1">
                    <a:lumMod val="75000"/>
                  </a:schemeClr>
                </a:solidFill>
              </a:rPr>
              <a:t> </a:t>
            </a:r>
            <a:endParaRPr lang="en-US" sz="1800" cap="none" dirty="0">
              <a:solidFill>
                <a:schemeClr val="accent1">
                  <a:lumMod val="75000"/>
                </a:schemeClr>
              </a:solidFill>
            </a:endParaRPr>
          </a:p>
        </p:txBody>
      </p:sp>
      <p:sp>
        <p:nvSpPr>
          <p:cNvPr id="3" name="Title 2"/>
          <p:cNvSpPr>
            <a:spLocks noGrp="1"/>
          </p:cNvSpPr>
          <p:nvPr>
            <p:ph type="title"/>
          </p:nvPr>
        </p:nvSpPr>
        <p:spPr>
          <a:xfrm>
            <a:off x="457200" y="533400"/>
            <a:ext cx="8189913" cy="1066800"/>
          </a:xfrm>
        </p:spPr>
        <p:txBody>
          <a:bodyPr>
            <a:normAutofit/>
          </a:bodyPr>
          <a:lstStyle/>
          <a:p>
            <a:r>
              <a:rPr lang="en-US" dirty="0" smtClean="0"/>
              <a:t>THANK YOU!</a:t>
            </a:r>
            <a:endParaRPr lang="en-US" dirty="0"/>
          </a:p>
        </p:txBody>
      </p:sp>
    </p:spTree>
    <p:extLst>
      <p:ext uri="{BB962C8B-B14F-4D97-AF65-F5344CB8AC3E}">
        <p14:creationId xmlns:p14="http://schemas.microsoft.com/office/powerpoint/2010/main" val="3277014180"/>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tx2"/>
                </a:solidFill>
                <a:ea typeface="Verdana" pitchFamily="34" charset="0"/>
                <a:cs typeface="Verdana" pitchFamily="34" charset="0"/>
              </a:rPr>
              <a:t>Why student health matters</a:t>
            </a:r>
            <a:endParaRPr lang="en-US" sz="4000" b="1" dirty="0">
              <a:solidFill>
                <a:schemeClr val="tx2"/>
              </a:solidFill>
              <a:ea typeface="Verdana" pitchFamily="34" charset="0"/>
              <a:cs typeface="Verdana" pitchFamily="34" charset="0"/>
            </a:endParaRPr>
          </a:p>
        </p:txBody>
      </p:sp>
      <p:sp>
        <p:nvSpPr>
          <p:cNvPr id="3" name="Content Placeholder 2"/>
          <p:cNvSpPr>
            <a:spLocks noGrp="1"/>
          </p:cNvSpPr>
          <p:nvPr>
            <p:ph sz="quarter" idx="1"/>
          </p:nvPr>
        </p:nvSpPr>
        <p:spPr>
          <a:xfrm>
            <a:off x="568452" y="1676400"/>
            <a:ext cx="8001000" cy="4343400"/>
          </a:xfrm>
        </p:spPr>
        <p:txBody>
          <a:bodyPr/>
          <a:lstStyle/>
          <a:p>
            <a:pPr marL="0" indent="0">
              <a:buNone/>
            </a:pPr>
            <a:r>
              <a:rPr lang="en-US" sz="3600" dirty="0" smtClean="0">
                <a:solidFill>
                  <a:schemeClr val="tx2"/>
                </a:solidFill>
                <a:latin typeface="Arial"/>
                <a:cs typeface="Arial"/>
              </a:rPr>
              <a:t>When children are feeling well and are stress free:</a:t>
            </a:r>
            <a:endParaRPr lang="en-US" sz="2800" dirty="0" smtClean="0">
              <a:latin typeface="Arial"/>
              <a:cs typeface="Arial"/>
            </a:endParaRPr>
          </a:p>
          <a:p>
            <a:pPr lvl="4">
              <a:buFont typeface="Arial" panose="020B0604020202020204" pitchFamily="34" charset="0"/>
              <a:buChar char="•"/>
            </a:pPr>
            <a:r>
              <a:rPr lang="en-US" sz="2800" dirty="0" smtClean="0">
                <a:solidFill>
                  <a:schemeClr val="tx2"/>
                </a:solidFill>
                <a:latin typeface="Arial"/>
                <a:cs typeface="Arial"/>
              </a:rPr>
              <a:t>They are better prepared to learn;</a:t>
            </a:r>
          </a:p>
          <a:p>
            <a:pPr lvl="4">
              <a:buFont typeface="Arial" panose="020B0604020202020204" pitchFamily="34" charset="0"/>
              <a:buChar char="•"/>
            </a:pPr>
            <a:r>
              <a:rPr lang="en-US" sz="2800" dirty="0" smtClean="0">
                <a:solidFill>
                  <a:schemeClr val="tx2"/>
                </a:solidFill>
                <a:latin typeface="Arial"/>
                <a:cs typeface="Arial"/>
              </a:rPr>
              <a:t>Absenteeism is reduced;</a:t>
            </a:r>
          </a:p>
          <a:p>
            <a:pPr lvl="4">
              <a:buFont typeface="Arial" panose="020B0604020202020204" pitchFamily="34" charset="0"/>
              <a:buChar char="•"/>
            </a:pPr>
            <a:r>
              <a:rPr lang="en-US" sz="2800" dirty="0" smtClean="0">
                <a:solidFill>
                  <a:schemeClr val="tx2"/>
                </a:solidFill>
                <a:latin typeface="Arial"/>
                <a:cs typeface="Arial"/>
              </a:rPr>
              <a:t>Achievement improves; and</a:t>
            </a:r>
          </a:p>
          <a:p>
            <a:pPr lvl="4">
              <a:buFont typeface="Arial" panose="020B0604020202020204" pitchFamily="34" charset="0"/>
              <a:buChar char="•"/>
            </a:pPr>
            <a:r>
              <a:rPr lang="en-US" sz="2800" dirty="0" smtClean="0">
                <a:solidFill>
                  <a:schemeClr val="tx2"/>
                </a:solidFill>
                <a:latin typeface="Arial"/>
                <a:cs typeface="Arial"/>
              </a:rPr>
              <a:t>Good lifelong learning habits are developed.</a:t>
            </a:r>
          </a:p>
          <a:p>
            <a:pPr lvl="5"/>
            <a:endParaRPr lang="en-US" dirty="0"/>
          </a:p>
        </p:txBody>
      </p:sp>
    </p:spTree>
    <p:extLst>
      <p:ext uri="{BB962C8B-B14F-4D97-AF65-F5344CB8AC3E}">
        <p14:creationId xmlns:p14="http://schemas.microsoft.com/office/powerpoint/2010/main" val="3216955060"/>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is school attendance so important?</a:t>
            </a:r>
            <a:endParaRPr lang="en-US" b="1" dirty="0"/>
          </a:p>
        </p:txBody>
      </p:sp>
      <p:sp>
        <p:nvSpPr>
          <p:cNvPr id="3" name="Content Placeholder 2"/>
          <p:cNvSpPr>
            <a:spLocks noGrp="1"/>
          </p:cNvSpPr>
          <p:nvPr>
            <p:ph sz="quarter" idx="1"/>
          </p:nvPr>
        </p:nvSpPr>
        <p:spPr>
          <a:xfrm>
            <a:off x="301752" y="1752600"/>
            <a:ext cx="8503920" cy="4572000"/>
          </a:xfrm>
        </p:spPr>
        <p:txBody>
          <a:bodyPr/>
          <a:lstStyle/>
          <a:p>
            <a:r>
              <a:rPr lang="en-US" dirty="0" smtClean="0">
                <a:solidFill>
                  <a:schemeClr val="tx2"/>
                </a:solidFill>
              </a:rPr>
              <a:t>Students </a:t>
            </a:r>
            <a:r>
              <a:rPr lang="en-US" dirty="0">
                <a:solidFill>
                  <a:schemeClr val="tx2"/>
                </a:solidFill>
              </a:rPr>
              <a:t>who are chronically absent form school </a:t>
            </a:r>
            <a:r>
              <a:rPr lang="en-US" dirty="0" smtClean="0">
                <a:solidFill>
                  <a:schemeClr val="tx2"/>
                </a:solidFill>
              </a:rPr>
              <a:t>are more likely to:</a:t>
            </a:r>
          </a:p>
          <a:p>
            <a:pPr lvl="1">
              <a:buFont typeface="Arial" panose="020B0604020202020204" pitchFamily="34" charset="0"/>
              <a:buChar char="•"/>
            </a:pPr>
            <a:r>
              <a:rPr lang="en-US" sz="2400" dirty="0" smtClean="0">
                <a:solidFill>
                  <a:schemeClr val="accent3"/>
                </a:solidFill>
              </a:rPr>
              <a:t>fall </a:t>
            </a:r>
            <a:r>
              <a:rPr lang="en-US" sz="2400" dirty="0">
                <a:solidFill>
                  <a:schemeClr val="accent3"/>
                </a:solidFill>
              </a:rPr>
              <a:t>behind </a:t>
            </a:r>
            <a:r>
              <a:rPr lang="en-US" sz="2400" dirty="0" smtClean="0">
                <a:solidFill>
                  <a:schemeClr val="accent3"/>
                </a:solidFill>
              </a:rPr>
              <a:t>academically</a:t>
            </a:r>
          </a:p>
          <a:p>
            <a:pPr lvl="1">
              <a:buFont typeface="Arial" panose="020B0604020202020204" pitchFamily="34" charset="0"/>
              <a:buChar char="•"/>
            </a:pPr>
            <a:r>
              <a:rPr lang="en-US" sz="2400" dirty="0" smtClean="0">
                <a:solidFill>
                  <a:schemeClr val="accent3"/>
                </a:solidFill>
              </a:rPr>
              <a:t>display </a:t>
            </a:r>
            <a:r>
              <a:rPr lang="en-US" sz="2400" dirty="0">
                <a:solidFill>
                  <a:schemeClr val="accent3"/>
                </a:solidFill>
              </a:rPr>
              <a:t>behavior and discipline </a:t>
            </a:r>
            <a:r>
              <a:rPr lang="en-US" sz="2400" dirty="0" smtClean="0">
                <a:solidFill>
                  <a:schemeClr val="accent3"/>
                </a:solidFill>
              </a:rPr>
              <a:t>problems</a:t>
            </a:r>
          </a:p>
          <a:p>
            <a:pPr lvl="1">
              <a:buFont typeface="Arial" panose="020B0604020202020204" pitchFamily="34" charset="0"/>
              <a:buChar char="•"/>
            </a:pPr>
            <a:r>
              <a:rPr lang="en-US" sz="2400" dirty="0" smtClean="0">
                <a:solidFill>
                  <a:schemeClr val="accent3"/>
                </a:solidFill>
              </a:rPr>
              <a:t>engage in smoking, drug use, and high risk sexual behaviors</a:t>
            </a:r>
          </a:p>
          <a:p>
            <a:pPr lvl="1">
              <a:buFont typeface="Arial" panose="020B0604020202020204" pitchFamily="34" charset="0"/>
              <a:buChar char="•"/>
            </a:pPr>
            <a:r>
              <a:rPr lang="en-US" sz="2400" dirty="0">
                <a:solidFill>
                  <a:schemeClr val="accent3"/>
                </a:solidFill>
              </a:rPr>
              <a:t>d</a:t>
            </a:r>
            <a:r>
              <a:rPr lang="en-US" sz="2400" dirty="0" smtClean="0">
                <a:solidFill>
                  <a:schemeClr val="accent3"/>
                </a:solidFill>
              </a:rPr>
              <a:t>rop </a:t>
            </a:r>
            <a:r>
              <a:rPr lang="en-US" sz="2400" dirty="0">
                <a:solidFill>
                  <a:schemeClr val="accent3"/>
                </a:solidFill>
              </a:rPr>
              <a:t>out of </a:t>
            </a:r>
            <a:r>
              <a:rPr lang="en-US" sz="2400" dirty="0" smtClean="0">
                <a:solidFill>
                  <a:schemeClr val="accent3"/>
                </a:solidFill>
              </a:rPr>
              <a:t>school</a:t>
            </a:r>
            <a:endParaRPr lang="en-US" sz="2400" dirty="0" smtClean="0"/>
          </a:p>
          <a:p>
            <a:r>
              <a:rPr lang="en-US" dirty="0" smtClean="0">
                <a:solidFill>
                  <a:schemeClr val="tx2"/>
                </a:solidFill>
              </a:rPr>
              <a:t>Children </a:t>
            </a:r>
            <a:r>
              <a:rPr lang="en-US" dirty="0">
                <a:solidFill>
                  <a:schemeClr val="tx2"/>
                </a:solidFill>
              </a:rPr>
              <a:t>from low-income families and communities of color and those with disabilities </a:t>
            </a:r>
            <a:r>
              <a:rPr lang="en-US" dirty="0" smtClean="0">
                <a:solidFill>
                  <a:schemeClr val="tx2"/>
                </a:solidFill>
              </a:rPr>
              <a:t>are at significantly higher risk</a:t>
            </a:r>
          </a:p>
          <a:p>
            <a:endParaRPr lang="en-US" dirty="0"/>
          </a:p>
        </p:txBody>
      </p:sp>
    </p:spTree>
    <p:extLst>
      <p:ext uri="{BB962C8B-B14F-4D97-AF65-F5344CB8AC3E}">
        <p14:creationId xmlns:p14="http://schemas.microsoft.com/office/powerpoint/2010/main" val="1525503892"/>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609600"/>
            <a:ext cx="8534400" cy="758952"/>
          </a:xfrm>
        </p:spPr>
        <p:txBody>
          <a:bodyPr>
            <a:normAutofit fontScale="90000"/>
          </a:bodyPr>
          <a:lstStyle/>
          <a:p>
            <a:r>
              <a:rPr lang="en-US" sz="2700" b="1" dirty="0" smtClean="0">
                <a:solidFill>
                  <a:schemeClr val="tx2"/>
                </a:solidFill>
              </a:rPr>
              <a:t>Every Child Deserves A </a:t>
            </a:r>
            <a:r>
              <a:rPr lang="en-US" sz="2700" b="1" dirty="0">
                <a:solidFill>
                  <a:schemeClr val="tx2"/>
                </a:solidFill>
              </a:rPr>
              <a:t>Healthy Learning Environment</a:t>
            </a:r>
            <a:r>
              <a:rPr lang="en-US" sz="3600" b="1" dirty="0">
                <a:solidFill>
                  <a:schemeClr val="tx2"/>
                </a:solidFill>
              </a:rPr>
              <a:t/>
            </a:r>
            <a:br>
              <a:rPr lang="en-US" sz="3600" b="1" dirty="0">
                <a:solidFill>
                  <a:schemeClr val="tx2"/>
                </a:solidFill>
              </a:rPr>
            </a:br>
            <a:endParaRPr lang="en-US" dirty="0"/>
          </a:p>
        </p:txBody>
      </p:sp>
      <p:sp>
        <p:nvSpPr>
          <p:cNvPr id="3" name="Content Placeholder 2"/>
          <p:cNvSpPr>
            <a:spLocks noGrp="1"/>
          </p:cNvSpPr>
          <p:nvPr>
            <p:ph sz="quarter" idx="1"/>
          </p:nvPr>
        </p:nvSpPr>
        <p:spPr/>
        <p:txBody>
          <a:bodyPr>
            <a:normAutofit/>
          </a:bodyPr>
          <a:lstStyle/>
          <a:p>
            <a:r>
              <a:rPr lang="en-US" sz="3200" dirty="0" smtClean="0">
                <a:solidFill>
                  <a:schemeClr val="tx2"/>
                </a:solidFill>
              </a:rPr>
              <a:t>Academic achievement suffers when kids aren’t healthy</a:t>
            </a:r>
          </a:p>
          <a:p>
            <a:r>
              <a:rPr lang="en-US" sz="3200" dirty="0" smtClean="0">
                <a:solidFill>
                  <a:schemeClr val="tx2"/>
                </a:solidFill>
              </a:rPr>
              <a:t>High quality health services offer the critical difference between success and failure in school. </a:t>
            </a:r>
          </a:p>
          <a:p>
            <a:r>
              <a:rPr lang="en-US" sz="3200" dirty="0" smtClean="0">
                <a:solidFill>
                  <a:schemeClr val="tx2"/>
                </a:solidFill>
              </a:rPr>
              <a:t>When children are feeling well and stress free, they are better prepared to learn. </a:t>
            </a:r>
          </a:p>
          <a:p>
            <a:pPr lvl="1"/>
            <a:r>
              <a:rPr lang="en-US" dirty="0" smtClean="0">
                <a:solidFill>
                  <a:schemeClr val="tx2"/>
                </a:solidFill>
              </a:rPr>
              <a:t>Absenteeism is reduced, achievement improves, and good life long learning habits are developed. </a:t>
            </a:r>
          </a:p>
          <a:p>
            <a:endParaRPr lang="en-US" dirty="0"/>
          </a:p>
        </p:txBody>
      </p:sp>
    </p:spTree>
    <p:extLst>
      <p:ext uri="{BB962C8B-B14F-4D97-AF65-F5344CB8AC3E}">
        <p14:creationId xmlns:p14="http://schemas.microsoft.com/office/powerpoint/2010/main" val="1610886270"/>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758952"/>
          </a:xfrm>
        </p:spPr>
        <p:txBody>
          <a:bodyPr>
            <a:noAutofit/>
          </a:bodyPr>
          <a:lstStyle/>
          <a:p>
            <a:r>
              <a:rPr lang="en-US" sz="2600" b="1" dirty="0" smtClean="0"/>
              <a:t>Michigan's School Health Partners are here to help!</a:t>
            </a:r>
            <a:endParaRPr lang="en-US" sz="2600" b="1" dirty="0"/>
          </a:p>
        </p:txBody>
      </p:sp>
      <p:pic>
        <p:nvPicPr>
          <p:cNvPr id="5" name="Content Placeholder 4"/>
          <p:cNvPicPr>
            <a:picLocks noGrp="1" noChangeAspect="1"/>
          </p:cNvPicPr>
          <p:nvPr>
            <p:ph sz="quarter" idx="1"/>
          </p:nvPr>
        </p:nvPicPr>
        <p:blipFill>
          <a:blip r:embed="rId3"/>
          <a:stretch>
            <a:fillRect/>
          </a:stretch>
        </p:blipFill>
        <p:spPr>
          <a:xfrm>
            <a:off x="4978399" y="2514600"/>
            <a:ext cx="3860799"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 Placeholder 2"/>
          <p:cNvSpPr>
            <a:spLocks noGrp="1"/>
          </p:cNvSpPr>
          <p:nvPr>
            <p:ph type="body" idx="4294967295"/>
          </p:nvPr>
        </p:nvSpPr>
        <p:spPr>
          <a:xfrm>
            <a:off x="228600" y="1676400"/>
            <a:ext cx="4724400" cy="2819400"/>
          </a:xfrm>
        </p:spPr>
        <p:txBody>
          <a:bodyPr>
            <a:normAutofit/>
          </a:bodyPr>
          <a:lstStyle/>
          <a:p>
            <a:pPr marL="0" indent="0">
              <a:buNone/>
            </a:pPr>
            <a:endParaRPr lang="en-US" dirty="0" smtClean="0">
              <a:solidFill>
                <a:schemeClr val="tx2"/>
              </a:solidFill>
            </a:endParaRPr>
          </a:p>
          <a:p>
            <a:pPr>
              <a:buFont typeface="Wingdings" panose="05000000000000000000" pitchFamily="2" charset="2"/>
              <a:buChar char="ü"/>
            </a:pPr>
            <a:r>
              <a:rPr lang="en-US" dirty="0" smtClean="0">
                <a:solidFill>
                  <a:schemeClr val="tx2"/>
                </a:solidFill>
              </a:rPr>
              <a:t>Coordinated School Health</a:t>
            </a:r>
          </a:p>
          <a:p>
            <a:pPr>
              <a:buFont typeface="Wingdings" panose="05000000000000000000" pitchFamily="2" charset="2"/>
              <a:buChar char="ü"/>
            </a:pPr>
            <a:r>
              <a:rPr lang="en-US" dirty="0" smtClean="0">
                <a:solidFill>
                  <a:schemeClr val="tx2"/>
                </a:solidFill>
              </a:rPr>
              <a:t>School Nursing Services</a:t>
            </a:r>
          </a:p>
          <a:p>
            <a:pPr>
              <a:buFont typeface="Wingdings" panose="05000000000000000000" pitchFamily="2" charset="2"/>
              <a:buChar char="ü"/>
            </a:pPr>
            <a:r>
              <a:rPr lang="en-US" dirty="0">
                <a:solidFill>
                  <a:schemeClr val="tx2"/>
                </a:solidFill>
              </a:rPr>
              <a:t>School Based Health Centers</a:t>
            </a:r>
          </a:p>
          <a:p>
            <a:pPr>
              <a:buFont typeface="Wingdings" panose="05000000000000000000" pitchFamily="2" charset="2"/>
              <a:buChar char="ü"/>
            </a:pPr>
            <a:endParaRPr lang="en-US" dirty="0">
              <a:solidFill>
                <a:schemeClr val="tx2"/>
              </a:solidFill>
            </a:endParaRPr>
          </a:p>
        </p:txBody>
      </p:sp>
    </p:spTree>
    <p:extLst>
      <p:ext uri="{BB962C8B-B14F-4D97-AF65-F5344CB8AC3E}">
        <p14:creationId xmlns:p14="http://schemas.microsoft.com/office/powerpoint/2010/main" val="3021207353"/>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Michigan School Health Partners </a:t>
            </a:r>
            <a:endParaRPr lang="en-US" sz="3600" b="1" dirty="0"/>
          </a:p>
        </p:txBody>
      </p:sp>
      <p:sp>
        <p:nvSpPr>
          <p:cNvPr id="3" name="Content Placeholder 2"/>
          <p:cNvSpPr>
            <a:spLocks noGrp="1"/>
          </p:cNvSpPr>
          <p:nvPr>
            <p:ph sz="quarter" idx="1"/>
          </p:nvPr>
        </p:nvSpPr>
        <p:spPr>
          <a:xfrm>
            <a:off x="301752" y="1524000"/>
            <a:ext cx="8385048" cy="4568952"/>
          </a:xfrm>
        </p:spPr>
        <p:txBody>
          <a:bodyPr>
            <a:noAutofit/>
          </a:bodyPr>
          <a:lstStyle/>
          <a:p>
            <a:pPr lvl="1">
              <a:buFont typeface="Arial" panose="020B0604020202020204" pitchFamily="34" charset="0"/>
              <a:buChar char="•"/>
            </a:pPr>
            <a:r>
              <a:rPr lang="en-US" sz="3200" dirty="0" smtClean="0">
                <a:solidFill>
                  <a:schemeClr val="tx2"/>
                </a:solidFill>
              </a:rPr>
              <a:t>One singular focus: the health and success of each and every child</a:t>
            </a:r>
          </a:p>
          <a:p>
            <a:pPr lvl="1">
              <a:buFont typeface="Arial" panose="020B0604020202020204" pitchFamily="34" charset="0"/>
              <a:buChar char="•"/>
            </a:pPr>
            <a:r>
              <a:rPr lang="en-US" sz="3200" dirty="0" smtClean="0">
                <a:solidFill>
                  <a:schemeClr val="tx2"/>
                </a:solidFill>
              </a:rPr>
              <a:t>Focus</a:t>
            </a:r>
          </a:p>
          <a:p>
            <a:pPr lvl="2">
              <a:buFont typeface="Arial" panose="020B0604020202020204" pitchFamily="34" charset="0"/>
              <a:buChar char="•"/>
            </a:pPr>
            <a:r>
              <a:rPr lang="en-US" sz="2800" dirty="0" smtClean="0">
                <a:solidFill>
                  <a:schemeClr val="accent3"/>
                </a:solidFill>
              </a:rPr>
              <a:t>Prevention</a:t>
            </a:r>
          </a:p>
          <a:p>
            <a:pPr lvl="2">
              <a:buFont typeface="Arial" panose="020B0604020202020204" pitchFamily="34" charset="0"/>
              <a:buChar char="•"/>
            </a:pPr>
            <a:r>
              <a:rPr lang="en-US" sz="2800" dirty="0" smtClean="0">
                <a:solidFill>
                  <a:schemeClr val="accent3"/>
                </a:solidFill>
              </a:rPr>
              <a:t>Intervention</a:t>
            </a:r>
          </a:p>
          <a:p>
            <a:pPr lvl="2">
              <a:buFont typeface="Arial" panose="020B0604020202020204" pitchFamily="34" charset="0"/>
              <a:buChar char="•"/>
            </a:pPr>
            <a:r>
              <a:rPr lang="en-US" sz="2800" dirty="0" smtClean="0">
                <a:solidFill>
                  <a:schemeClr val="accent3"/>
                </a:solidFill>
              </a:rPr>
              <a:t>Management</a:t>
            </a:r>
          </a:p>
          <a:p>
            <a:pPr lvl="1">
              <a:buFont typeface="Arial" panose="020B0604020202020204" pitchFamily="34" charset="0"/>
              <a:buChar char="•"/>
            </a:pPr>
            <a:r>
              <a:rPr lang="en-US" sz="3200" dirty="0" smtClean="0"/>
              <a:t>Support </a:t>
            </a:r>
            <a:r>
              <a:rPr lang="en-US" sz="3200" dirty="0"/>
              <a:t>an effective foundation for learning and achievement</a:t>
            </a:r>
          </a:p>
          <a:p>
            <a:pPr lvl="1"/>
            <a:endParaRPr lang="en-US" sz="2800" dirty="0"/>
          </a:p>
          <a:p>
            <a:pPr lvl="1"/>
            <a:endParaRPr lang="en-US" sz="2800" dirty="0" smtClean="0">
              <a:solidFill>
                <a:schemeClr val="tx2"/>
              </a:solidFill>
            </a:endParaRPr>
          </a:p>
        </p:txBody>
      </p:sp>
    </p:spTree>
    <p:extLst>
      <p:ext uri="{BB962C8B-B14F-4D97-AF65-F5344CB8AC3E}">
        <p14:creationId xmlns:p14="http://schemas.microsoft.com/office/powerpoint/2010/main" val="3720027121"/>
      </p:ext>
    </p:extLst>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3">
      <a:dk1>
        <a:sysClr val="windowText" lastClr="000000"/>
      </a:dk1>
      <a:lt1>
        <a:sysClr val="window" lastClr="FFFFFF"/>
      </a:lt1>
      <a:dk2>
        <a:srgbClr val="1F497D"/>
      </a:dk2>
      <a:lt2>
        <a:srgbClr val="EEECE1"/>
      </a:lt2>
      <a:accent1>
        <a:srgbClr val="4F81BD"/>
      </a:accent1>
      <a:accent2>
        <a:srgbClr val="F79646"/>
      </a:accent2>
      <a:accent3>
        <a:srgbClr val="4F81BD"/>
      </a:accent3>
      <a:accent4>
        <a:srgbClr val="F79646"/>
      </a:accent4>
      <a:accent5>
        <a:srgbClr val="4BACC6"/>
      </a:accent5>
      <a:accent6>
        <a:srgbClr val="F79646"/>
      </a:accent6>
      <a:hlink>
        <a:srgbClr val="8DB3E2"/>
      </a:hlink>
      <a:folHlink>
        <a:srgbClr val="D383C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Civic">
  <a:themeElements>
    <a:clrScheme name="Custom 3">
      <a:dk1>
        <a:sysClr val="windowText" lastClr="000000"/>
      </a:dk1>
      <a:lt1>
        <a:sysClr val="window" lastClr="FFFFFF"/>
      </a:lt1>
      <a:dk2>
        <a:srgbClr val="1F497D"/>
      </a:dk2>
      <a:lt2>
        <a:srgbClr val="EEECE1"/>
      </a:lt2>
      <a:accent1>
        <a:srgbClr val="4F81BD"/>
      </a:accent1>
      <a:accent2>
        <a:srgbClr val="F79646"/>
      </a:accent2>
      <a:accent3>
        <a:srgbClr val="4F81BD"/>
      </a:accent3>
      <a:accent4>
        <a:srgbClr val="F79646"/>
      </a:accent4>
      <a:accent5>
        <a:srgbClr val="4BACC6"/>
      </a:accent5>
      <a:accent6>
        <a:srgbClr val="F79646"/>
      </a:accent6>
      <a:hlink>
        <a:srgbClr val="8DB3E2"/>
      </a:hlink>
      <a:folHlink>
        <a:srgbClr val="D383C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Civic</Template>
  <TotalTime>2095</TotalTime>
  <Words>2647</Words>
  <Application>Microsoft Office PowerPoint</Application>
  <PresentationFormat>On-screen Show (4:3)</PresentationFormat>
  <Paragraphs>333</Paragraphs>
  <Slides>44</Slides>
  <Notes>39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44</vt:i4>
      </vt:variant>
    </vt:vector>
  </HeadingPairs>
  <TitlesOfParts>
    <vt:vector size="51" baseType="lpstr">
      <vt:lpstr>Arial</vt:lpstr>
      <vt:lpstr>Calibri</vt:lpstr>
      <vt:lpstr>Verdana</vt:lpstr>
      <vt:lpstr>Wingdings</vt:lpstr>
      <vt:lpstr>Wingdings 2</vt:lpstr>
      <vt:lpstr>Civic</vt:lpstr>
      <vt:lpstr>1_Civic</vt:lpstr>
      <vt:lpstr>Safe Care for  Michigan Kids</vt:lpstr>
      <vt:lpstr>Objectives</vt:lpstr>
      <vt:lpstr>PowerPoint Presentation</vt:lpstr>
      <vt:lpstr>Why student health matters</vt:lpstr>
      <vt:lpstr>Why student health matters</vt:lpstr>
      <vt:lpstr>Why is school attendance so important?</vt:lpstr>
      <vt:lpstr>Every Child Deserves A Healthy Learning Environment </vt:lpstr>
      <vt:lpstr>Michigan's School Health Partners are here to help!</vt:lpstr>
      <vt:lpstr>Michigan School Health Partners </vt:lpstr>
      <vt:lpstr>PowerPoint Presentation</vt:lpstr>
      <vt:lpstr>Positive Outcomes with School Health Partners</vt:lpstr>
      <vt:lpstr>Coordinated School Health  </vt:lpstr>
      <vt:lpstr>Michigan School Health Coordinators</vt:lpstr>
      <vt:lpstr>School Nurses  </vt:lpstr>
      <vt:lpstr>School Nurses</vt:lpstr>
      <vt:lpstr>Nurses Help Coordinate Care!</vt:lpstr>
      <vt:lpstr>School Nurse impact on attendance</vt:lpstr>
      <vt:lpstr>A School Nurse for Every School!</vt:lpstr>
      <vt:lpstr>School Nurse Trivia</vt:lpstr>
      <vt:lpstr>PowerPoint Presentation</vt:lpstr>
      <vt:lpstr>School nurses save time and money </vt:lpstr>
      <vt:lpstr>School Nurses Save Time!</vt:lpstr>
      <vt:lpstr>School Based Health Centers </vt:lpstr>
      <vt:lpstr>PowerPoint Presentation</vt:lpstr>
      <vt:lpstr>Michigan’s School-Based Health Centers</vt:lpstr>
      <vt:lpstr>Michigan’s School-Based Health Centers</vt:lpstr>
      <vt:lpstr>Student Benefit from SBHCs</vt:lpstr>
      <vt:lpstr>Most common reasons for visits to MI SBHCs</vt:lpstr>
      <vt:lpstr>SBHC Impact on Attendance and Academics</vt:lpstr>
      <vt:lpstr>PowerPoint Presentation</vt:lpstr>
      <vt:lpstr>A school nurse and SBHC in the same school?</vt:lpstr>
      <vt:lpstr>PowerPoint Presentation</vt:lpstr>
      <vt:lpstr>PowerPoint Presentation</vt:lpstr>
      <vt:lpstr>School Days Missed</vt:lpstr>
      <vt:lpstr>School Health Partners </vt:lpstr>
      <vt:lpstr>Why talk about asthma?</vt:lpstr>
      <vt:lpstr>Safe Medication Administration in School</vt:lpstr>
      <vt:lpstr>Asthma Action Plans</vt:lpstr>
      <vt:lpstr>School Health Partner’s and Asthma</vt:lpstr>
      <vt:lpstr>  Beyond Asthma </vt:lpstr>
      <vt:lpstr>A Coordinated School Health Approach </vt:lpstr>
      <vt:lpstr>Support Your School Health Partners</vt:lpstr>
      <vt:lpstr>PowerPoint Presentation</vt:lpstr>
      <vt:lpstr>THANK YOU!</vt:lpstr>
    </vt:vector>
  </TitlesOfParts>
  <Company>EDS: TAP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Standard</dc:creator>
  <cp:lastModifiedBy>Attisha, Elliott</cp:lastModifiedBy>
  <cp:revision>199</cp:revision>
  <cp:lastPrinted>2015-10-07T00:03:42Z</cp:lastPrinted>
  <dcterms:created xsi:type="dcterms:W3CDTF">2015-03-13T16:01:56Z</dcterms:created>
  <dcterms:modified xsi:type="dcterms:W3CDTF">2015-10-13T14:13:12Z</dcterms:modified>
</cp:coreProperties>
</file>