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7"/>
  </p:notesMasterIdLst>
  <p:sldIdLst>
    <p:sldId id="256" r:id="rId2"/>
    <p:sldId id="257" r:id="rId3"/>
    <p:sldId id="270" r:id="rId4"/>
    <p:sldId id="271" r:id="rId5"/>
    <p:sldId id="265" r:id="rId6"/>
    <p:sldId id="258" r:id="rId7"/>
    <p:sldId id="259" r:id="rId8"/>
    <p:sldId id="260" r:id="rId9"/>
    <p:sldId id="269" r:id="rId10"/>
    <p:sldId id="261" r:id="rId11"/>
    <p:sldId id="262" r:id="rId12"/>
    <p:sldId id="274" r:id="rId13"/>
    <p:sldId id="279" r:id="rId14"/>
    <p:sldId id="280" r:id="rId15"/>
    <p:sldId id="277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4"/>
    <a:srgbClr val="000066"/>
    <a:srgbClr val="3A5047"/>
    <a:srgbClr val="EAEAEA"/>
    <a:srgbClr val="C0C0C0"/>
    <a:srgbClr val="2D385D"/>
    <a:srgbClr val="827F08"/>
    <a:srgbClr val="A89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9" autoAdjust="0"/>
    <p:restoredTop sz="94660"/>
  </p:normalViewPr>
  <p:slideViewPr>
    <p:cSldViewPr>
      <p:cViewPr varScale="1">
        <p:scale>
          <a:sx n="103" d="100"/>
          <a:sy n="103" d="100"/>
        </p:scale>
        <p:origin x="-24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A0442-909C-4463-B75E-D9C3982AF3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446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980F6-8B6C-49DC-AC11-7E59F5824BF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388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C04BA5-1574-4D01-A232-F9F7DAD4FD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5FD8A-0134-4AD1-B32B-539013F6A6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05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6CD1C-C853-47B9-8C3C-79F6521C1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98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5B28E-4373-450E-9C7B-34F31F91AF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79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48C87-5641-46FD-8899-CB194DF61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98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E5E84-6724-4BB7-B629-D87D4D8F14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3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105C3-36E8-4CDB-A1DA-E13FB023C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E861E-E98A-49E3-A89F-556FB5ED9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57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3215A-9C80-4BD2-BA9E-DF6F2F15DB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56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8F910-86F1-46C8-8DA3-630C4FFA3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3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FE6C4-9909-4AD3-BE64-886E48975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19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9361CA-68EB-47B7-82FB-DE2F3928B6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hallberj@hccc-health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667000"/>
            <a:ext cx="8839200" cy="1531938"/>
          </a:xfrm>
        </p:spPr>
        <p:txBody>
          <a:bodyPr/>
          <a:lstStyle/>
          <a:p>
            <a:r>
              <a:rPr lang="en-US" altLang="en-US" dirty="0" smtClean="0"/>
              <a:t>Self Care for the Practitioner </a:t>
            </a:r>
            <a:endParaRPr lang="en-US" alt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Jackie Hallberg, LMSW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Personal Self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Meditation/Breathing</a:t>
            </a:r>
          </a:p>
          <a:p>
            <a:r>
              <a:rPr lang="en-US" altLang="en-US" dirty="0" smtClean="0"/>
              <a:t>Self Soothing/Self Regulating Activities</a:t>
            </a:r>
          </a:p>
          <a:p>
            <a:r>
              <a:rPr lang="en-US" altLang="en-US" dirty="0" smtClean="0"/>
              <a:t>Exercise/Sports</a:t>
            </a:r>
          </a:p>
          <a:p>
            <a:r>
              <a:rPr lang="en-US" altLang="en-US" dirty="0" smtClean="0"/>
              <a:t>Hobbies/Creative Outlets</a:t>
            </a:r>
          </a:p>
          <a:p>
            <a:r>
              <a:rPr lang="en-US" altLang="en-US" dirty="0" smtClean="0"/>
              <a:t>Reading/Learning</a:t>
            </a:r>
          </a:p>
          <a:p>
            <a:r>
              <a:rPr lang="en-US" altLang="en-US" dirty="0" smtClean="0"/>
              <a:t>Healthy Eating/Laughter</a:t>
            </a:r>
          </a:p>
          <a:p>
            <a:r>
              <a:rPr lang="en-US" altLang="en-US" dirty="0" smtClean="0"/>
              <a:t>Socializing/Pets</a:t>
            </a:r>
          </a:p>
          <a:p>
            <a:r>
              <a:rPr lang="en-US" altLang="en-US" dirty="0" smtClean="0"/>
              <a:t>Wellness/Doctor Appointments</a:t>
            </a:r>
          </a:p>
          <a:p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5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Personal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Limit Negative Images/Social Media</a:t>
            </a:r>
            <a:endParaRPr lang="en-US" altLang="en-US" dirty="0"/>
          </a:p>
          <a:p>
            <a:r>
              <a:rPr lang="en-US" altLang="en-US" dirty="0" smtClean="0"/>
              <a:t>Volunteering/Community Involvement</a:t>
            </a:r>
            <a:endParaRPr lang="en-US" altLang="en-US" dirty="0"/>
          </a:p>
          <a:p>
            <a:r>
              <a:rPr lang="en-US" altLang="en-US" dirty="0" smtClean="0"/>
              <a:t>Spiritual Engagement</a:t>
            </a:r>
            <a:endParaRPr lang="en-US" altLang="en-US" dirty="0"/>
          </a:p>
          <a:p>
            <a:r>
              <a:rPr lang="en-US" altLang="en-US" dirty="0" smtClean="0"/>
              <a:t>Music/Sounds/Sensory Pleasing Stimuli</a:t>
            </a:r>
            <a:endParaRPr lang="en-US" altLang="en-US" dirty="0"/>
          </a:p>
          <a:p>
            <a:r>
              <a:rPr lang="en-US" altLang="en-US" dirty="0" smtClean="0"/>
              <a:t>Comfortable/Confident Clothing</a:t>
            </a:r>
            <a:endParaRPr lang="en-US" altLang="en-US" dirty="0"/>
          </a:p>
          <a:p>
            <a:r>
              <a:rPr lang="en-US" altLang="en-US" dirty="0" smtClean="0"/>
              <a:t>Saying No/Commitment Review</a:t>
            </a:r>
            <a:endParaRPr lang="en-US" altLang="en-US" dirty="0"/>
          </a:p>
          <a:p>
            <a:r>
              <a:rPr lang="en-US" altLang="en-US" dirty="0" smtClean="0"/>
              <a:t>Creating a “Safe Sanctuary” </a:t>
            </a:r>
            <a:endParaRPr lang="en-US" altLang="en-US" dirty="0"/>
          </a:p>
          <a:p>
            <a:r>
              <a:rPr lang="en-US" altLang="en-US" dirty="0" smtClean="0"/>
              <a:t>Others??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698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Professional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Breaks/Distancing</a:t>
            </a:r>
          </a:p>
          <a:p>
            <a:r>
              <a:rPr lang="en-US" dirty="0" smtClean="0"/>
              <a:t>Training/Professional Development</a:t>
            </a:r>
          </a:p>
          <a:p>
            <a:r>
              <a:rPr lang="en-US" dirty="0" smtClean="0"/>
              <a:t>Supervision/Coworker Support</a:t>
            </a:r>
          </a:p>
          <a:p>
            <a:r>
              <a:rPr lang="en-US" dirty="0" smtClean="0"/>
              <a:t>Advocating for Yourself</a:t>
            </a:r>
          </a:p>
          <a:p>
            <a:r>
              <a:rPr lang="en-US" dirty="0" smtClean="0"/>
              <a:t>Session Review (play, meditate, laughter)</a:t>
            </a:r>
          </a:p>
          <a:p>
            <a:r>
              <a:rPr lang="en-US" dirty="0" smtClean="0"/>
              <a:t>Workflow Integration (schedule/load)</a:t>
            </a:r>
          </a:p>
          <a:p>
            <a:r>
              <a:rPr lang="en-US" dirty="0" smtClean="0"/>
              <a:t>Office Environment/Sanctuary</a:t>
            </a:r>
          </a:p>
          <a:p>
            <a:r>
              <a:rPr lang="en-US" dirty="0" smtClean="0"/>
              <a:t>Others??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0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elf Care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&amp; T (Stretching)</a:t>
            </a:r>
          </a:p>
          <a:p>
            <a:r>
              <a:rPr lang="en-US" dirty="0" smtClean="0"/>
              <a:t>Creating Your Environment</a:t>
            </a:r>
          </a:p>
          <a:p>
            <a:r>
              <a:rPr lang="en-US" dirty="0" smtClean="0"/>
              <a:t>Simple Meditation/Breathing</a:t>
            </a:r>
          </a:p>
          <a:p>
            <a:r>
              <a:rPr lang="en-US" dirty="0" smtClean="0"/>
              <a:t>Visualization</a:t>
            </a:r>
          </a:p>
          <a:p>
            <a:r>
              <a:rPr lang="en-US" dirty="0" smtClean="0"/>
              <a:t>Establishing Your Support System</a:t>
            </a:r>
          </a:p>
          <a:p>
            <a:r>
              <a:rPr lang="en-US" dirty="0" smtClean="0"/>
              <a:t>Session Review (play, meditate, laughter)</a:t>
            </a:r>
          </a:p>
          <a:p>
            <a:r>
              <a:rPr lang="en-US" dirty="0" smtClean="0"/>
              <a:t>Workflow Integration (schedule/load)</a:t>
            </a:r>
          </a:p>
          <a:p>
            <a:r>
              <a:rPr lang="en-US" dirty="0" smtClean="0"/>
              <a:t>Office Environment/Sanctuary</a:t>
            </a:r>
          </a:p>
          <a:p>
            <a:r>
              <a:rPr lang="en-US" dirty="0" smtClean="0"/>
              <a:t>Others??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Establishing Support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can you turn to without being judged?</a:t>
            </a:r>
          </a:p>
          <a:p>
            <a:r>
              <a:rPr lang="en-US" dirty="0" smtClean="0"/>
              <a:t>Who is your rock?</a:t>
            </a:r>
          </a:p>
          <a:p>
            <a:r>
              <a:rPr lang="en-US" dirty="0" smtClean="0"/>
              <a:t>Who doesn’t suck away your energy?</a:t>
            </a:r>
          </a:p>
          <a:p>
            <a:r>
              <a:rPr lang="en-US" dirty="0" smtClean="0"/>
              <a:t>Who can bring you joy?</a:t>
            </a:r>
          </a:p>
          <a:p>
            <a:r>
              <a:rPr lang="en-US" dirty="0" smtClean="0"/>
              <a:t>Who can you debrief with (confidentially)?</a:t>
            </a:r>
            <a:endParaRPr lang="en-US" dirty="0"/>
          </a:p>
          <a:p>
            <a:r>
              <a:rPr lang="en-US" dirty="0" smtClean="0"/>
              <a:t>Partner/Family/Friends/Pets?</a:t>
            </a:r>
          </a:p>
          <a:p>
            <a:r>
              <a:rPr lang="en-US" dirty="0" smtClean="0"/>
              <a:t>Co-workers/Supervisors/Larger Alliance?</a:t>
            </a:r>
          </a:p>
          <a:p>
            <a:r>
              <a:rPr lang="en-US" dirty="0" smtClean="0"/>
              <a:t>Spiritual/Community Connections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3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Jackie Hallberg, LMSW</a:t>
            </a:r>
          </a:p>
          <a:p>
            <a:pPr marL="0" indent="0" algn="ctr">
              <a:buNone/>
            </a:pPr>
            <a:r>
              <a:rPr lang="en-US" dirty="0" smtClean="0"/>
              <a:t>Behavioral Health Consultant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Hackley</a:t>
            </a:r>
            <a:r>
              <a:rPr lang="en-US" dirty="0" smtClean="0"/>
              <a:t> Community Care/Teen Health Center</a:t>
            </a:r>
          </a:p>
          <a:p>
            <a:pPr marL="0" indent="0" algn="ctr">
              <a:buNone/>
            </a:pPr>
            <a:r>
              <a:rPr lang="en-US" dirty="0" smtClean="0"/>
              <a:t>Nelson Elementary/Muskegon Public Schools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hallberj@hccc-health.org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231-720-2224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Self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Breathe</a:t>
            </a:r>
          </a:p>
          <a:p>
            <a:r>
              <a:rPr lang="en-US" dirty="0" smtClean="0"/>
              <a:t>Seat/Location?</a:t>
            </a:r>
          </a:p>
          <a:p>
            <a:r>
              <a:rPr lang="en-US" dirty="0" smtClean="0"/>
              <a:t>Scents/Noise?</a:t>
            </a:r>
          </a:p>
          <a:p>
            <a:r>
              <a:rPr lang="en-US" dirty="0" smtClean="0"/>
              <a:t>Temperature </a:t>
            </a:r>
          </a:p>
          <a:p>
            <a:r>
              <a:rPr lang="en-US" dirty="0" smtClean="0"/>
              <a:t>Restroom Needs</a:t>
            </a:r>
          </a:p>
          <a:p>
            <a:r>
              <a:rPr lang="en-US" dirty="0" smtClean="0"/>
              <a:t>Phone Challenge</a:t>
            </a:r>
          </a:p>
          <a:p>
            <a:r>
              <a:rPr lang="en-US" dirty="0" smtClean="0"/>
              <a:t>Learning Needs/Creating</a:t>
            </a:r>
          </a:p>
          <a:p>
            <a:r>
              <a:rPr lang="en-US" dirty="0" smtClean="0"/>
              <a:t>Breathe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98120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+mn-lt"/>
              </a:rPr>
              <a:t>This workshop is focused on keeping you healthy and happy ~ just like what we want for our patients!  </a:t>
            </a:r>
            <a:endParaRPr lang="en-US" sz="5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75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981200"/>
            <a:ext cx="75529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n-lt"/>
              </a:rPr>
              <a:t>Stress ~ A state of mental or emotional strain or tension resulting from adverse or very demanding circumstances. A physical or mental state that disrupts the body’s normal state of functioning. 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16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***Trauma Alert***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Compassion Fatigue ~ A deep physical, spiritual or emotional exhaustion accompanied by strong emotional pain from being full of other people’s trauma.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7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4400" dirty="0" smtClean="0"/>
              <a:t>Burnout ~ A syndrome or disorder of emotional exhaustion, depersonalization and a decreased sense of personal accomplishment. Feelings of helplessness/hopelessness.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3595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Stress Vs Burnout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3600" dirty="0" smtClean="0"/>
              <a:t>Stress, with more stress, with a bunch more stress, with too much stress equals burnout. </a:t>
            </a:r>
          </a:p>
          <a:p>
            <a:pPr marL="0" indent="0" algn="ctr">
              <a:buNone/>
            </a:pPr>
            <a:r>
              <a:rPr lang="en-US" altLang="en-US" sz="3600" dirty="0"/>
              <a:t>Stress leads to anxiety; burnout leads to depression.</a:t>
            </a:r>
          </a:p>
          <a:p>
            <a:pPr marL="0" indent="0" algn="ctr">
              <a:buNone/>
            </a:pPr>
            <a:r>
              <a:rPr lang="en-US" altLang="en-US" sz="3600" dirty="0" smtClean="0"/>
              <a:t>Stress and burnout levels/onset varies by each individual and type of stress experienced.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Burnout Warning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sz="2000" dirty="0" smtClean="0"/>
          </a:p>
          <a:p>
            <a:r>
              <a:rPr lang="en-US" dirty="0" smtClean="0"/>
              <a:t>Descent into exhaustion</a:t>
            </a:r>
          </a:p>
          <a:p>
            <a:r>
              <a:rPr lang="en-US" dirty="0" smtClean="0"/>
              <a:t>Increased effort with no result</a:t>
            </a:r>
          </a:p>
          <a:p>
            <a:r>
              <a:rPr lang="en-US" dirty="0" smtClean="0"/>
              <a:t>Loss of belief of a better future</a:t>
            </a:r>
          </a:p>
          <a:p>
            <a:r>
              <a:rPr lang="en-US" dirty="0" smtClean="0"/>
              <a:t>Feelings of despair/hopelessness</a:t>
            </a:r>
          </a:p>
          <a:p>
            <a:r>
              <a:rPr lang="en-US" dirty="0" smtClean="0"/>
              <a:t>Not being able to “recharge”</a:t>
            </a:r>
          </a:p>
          <a:p>
            <a:r>
              <a:rPr lang="en-US" dirty="0" smtClean="0"/>
              <a:t>Being disengaged/feeling “checked out”</a:t>
            </a:r>
          </a:p>
          <a:p>
            <a:r>
              <a:rPr lang="en-US" dirty="0" smtClean="0"/>
              <a:t>Cynicism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Burnout Prevention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86868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Prioritize your Self Care!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800" dirty="0" smtClean="0"/>
              <a:t> What would you tell your patients to do?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800" dirty="0" smtClean="0"/>
              <a:t>Breathe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28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140800">
  <a:themeElements>
    <a:clrScheme name="Default Design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01140800</Template>
  <TotalTime>502</TotalTime>
  <Words>403</Words>
  <Application>Microsoft Office PowerPoint</Application>
  <PresentationFormat>On-screen Show (4:3)</PresentationFormat>
  <Paragraphs>94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01140800</vt:lpstr>
      <vt:lpstr>Self Care for the Practitioner </vt:lpstr>
      <vt:lpstr>Self Check</vt:lpstr>
      <vt:lpstr>PowerPoint Presentation</vt:lpstr>
      <vt:lpstr>PowerPoint Presentation</vt:lpstr>
      <vt:lpstr>***Trauma Alert***</vt:lpstr>
      <vt:lpstr>PowerPoint Presentation</vt:lpstr>
      <vt:lpstr>Stress Vs Burnout</vt:lpstr>
      <vt:lpstr>Burnout Warning Signs</vt:lpstr>
      <vt:lpstr>Burnout Prevention</vt:lpstr>
      <vt:lpstr>Personal Self Care </vt:lpstr>
      <vt:lpstr>More Personal Self Care</vt:lpstr>
      <vt:lpstr>Professional Self Care</vt:lpstr>
      <vt:lpstr>Self Care Activities</vt:lpstr>
      <vt:lpstr>Establishing Support Systems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RJ &amp; Sensitivity Awareness</dc:title>
  <dc:creator>Jackie Hallberg</dc:creator>
  <cp:lastModifiedBy>Jackie Hallberg</cp:lastModifiedBy>
  <cp:revision>34</cp:revision>
  <dcterms:created xsi:type="dcterms:W3CDTF">2014-05-20T17:23:39Z</dcterms:created>
  <dcterms:modified xsi:type="dcterms:W3CDTF">2015-10-23T12:06:35Z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TC011408001033</vt:lpwstr>
  </property>
</Properties>
</file>